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8" r:id="rId2"/>
    <p:sldId id="289" r:id="rId3"/>
    <p:sldId id="290" r:id="rId4"/>
    <p:sldId id="291" r:id="rId5"/>
    <p:sldId id="293" r:id="rId6"/>
    <p:sldId id="292" r:id="rId7"/>
    <p:sldId id="325" r:id="rId8"/>
    <p:sldId id="269" r:id="rId9"/>
    <p:sldId id="285" r:id="rId10"/>
    <p:sldId id="281" r:id="rId11"/>
    <p:sldId id="299" r:id="rId12"/>
    <p:sldId id="302" r:id="rId13"/>
    <p:sldId id="304" r:id="rId14"/>
    <p:sldId id="319" r:id="rId15"/>
    <p:sldId id="297" r:id="rId16"/>
    <p:sldId id="321" r:id="rId17"/>
    <p:sldId id="317" r:id="rId18"/>
    <p:sldId id="300" r:id="rId19"/>
    <p:sldId id="318" r:id="rId20"/>
    <p:sldId id="322" r:id="rId21"/>
    <p:sldId id="273" r:id="rId22"/>
    <p:sldId id="323" r:id="rId23"/>
    <p:sldId id="324" r:id="rId24"/>
    <p:sldId id="284" r:id="rId25"/>
    <p:sldId id="256" r:id="rId26"/>
    <p:sldId id="259" r:id="rId27"/>
    <p:sldId id="327" r:id="rId28"/>
    <p:sldId id="282" r:id="rId29"/>
    <p:sldId id="311" r:id="rId30"/>
    <p:sldId id="310" r:id="rId31"/>
    <p:sldId id="309" r:id="rId32"/>
    <p:sldId id="277" r:id="rId33"/>
    <p:sldId id="326" r:id="rId34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825AB"/>
    <a:srgbClr val="5C4177"/>
    <a:srgbClr val="3A1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81" autoAdjust="0"/>
    <p:restoredTop sz="94660"/>
  </p:normalViewPr>
  <p:slideViewPr>
    <p:cSldViewPr snapToGrid="0">
      <p:cViewPr varScale="1">
        <p:scale>
          <a:sx n="85" d="100"/>
          <a:sy n="85" d="100"/>
        </p:scale>
        <p:origin x="787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BD48456-928B-48FB-9FEA-3C4E3EC42450}" type="datetimeFigureOut">
              <a:rPr lang="en-US" smtClean="0"/>
              <a:t>8/3/2018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CA26F8C-5C82-485D-BC46-9A1ECFCE6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73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26F8C-5C82-485D-BC46-9A1ECFCE64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22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26F8C-5C82-485D-BC46-9A1ECFCE64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75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26F8C-5C82-485D-BC46-9A1ECFCE64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28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26F8C-5C82-485D-BC46-9A1ECFCE64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71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26F8C-5C82-485D-BC46-9A1ECFCE64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90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26F8C-5C82-485D-BC46-9A1ECFCE64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21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26F8C-5C82-485D-BC46-9A1ECFCE64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47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26F8C-5C82-485D-BC46-9A1ECFCE641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8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93A94-D1D8-420A-958D-22B6F95B031A}" type="datetime1">
              <a:rPr lang="en-US" smtClean="0"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Innovations LLC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6439-3049-4DFD-9F13-7FD0062E3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50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927E7-CE24-408A-A1F1-89A566D07B2C}" type="datetime1">
              <a:rPr lang="en-US" smtClean="0"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6439-3049-4DFD-9F13-7FD0062E3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69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E909-C765-445E-80B2-53EB7EAF6C73}" type="datetime1">
              <a:rPr lang="en-US" smtClean="0"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6439-3049-4DFD-9F13-7FD0062E3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80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02378-9D3F-4A5B-AC6A-CD2A64375EA6}" type="datetime1">
              <a:rPr lang="en-US" smtClean="0"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Innovations LLC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6439-3049-4DFD-9F13-7FD0062E3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6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E1B9-6F09-49AC-B540-C3723A573A91}" type="datetime1">
              <a:rPr lang="en-US" smtClean="0"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Innovations LLC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6439-3049-4DFD-9F13-7FD0062E3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71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5F09-87FD-48DF-8415-73B7DAF73C95}" type="datetime1">
              <a:rPr lang="en-US" smtClean="0"/>
              <a:t>8/3/2018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Innovations LLC 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6439-3049-4DFD-9F13-7FD0062E3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81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80013-BB98-4D76-94A2-A7294EC853D6}" type="datetime1">
              <a:rPr lang="en-US" smtClean="0"/>
              <a:t>8/3/2018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6439-3049-4DFD-9F13-7FD0062E3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37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B6497-1B07-4F8E-B428-3A9B64087B37}" type="datetime1">
              <a:rPr lang="en-US" smtClean="0"/>
              <a:t>8/3/2018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6439-3049-4DFD-9F13-7FD0062E3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12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A6A42-E469-4B53-8175-E67C6714B27B}" type="datetime1">
              <a:rPr lang="en-US" smtClean="0"/>
              <a:t>8/3/2018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6439-3049-4DFD-9F13-7FD0062E3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96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44907-D04E-477F-A8FB-8B915A5FE7BF}" type="datetime1">
              <a:rPr lang="en-US" smtClean="0"/>
              <a:t>8/3/2018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6439-3049-4DFD-9F13-7FD0062E3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04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84F84-51E0-4D4F-AC5C-1A7DA9431D04}" type="datetime1">
              <a:rPr lang="en-US" smtClean="0"/>
              <a:t>8/3/2018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6439-3049-4DFD-9F13-7FD0062E3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14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EFC44-9920-4B71-A05D-96167F14625A}" type="datetime1">
              <a:rPr lang="en-US" smtClean="0"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B6439-3049-4DFD-9F13-7FD0062E3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6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2.png"/><Relationship Id="rId7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.jpe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8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3.jpe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3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hyperlink" Target="http://www.seattlemonorail.com/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31981" y="85705"/>
            <a:ext cx="5880443" cy="97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4000" b="1" dirty="0" smtClean="0">
                <a:solidFill>
                  <a:srgbClr val="0000CC"/>
                </a:solidFill>
              </a:rPr>
              <a:t>Mini Elevated cTrains</a:t>
            </a:r>
          </a:p>
        </p:txBody>
      </p:sp>
      <p:sp>
        <p:nvSpPr>
          <p:cNvPr id="7" name="Rectangle 6"/>
          <p:cNvSpPr/>
          <p:nvPr/>
        </p:nvSpPr>
        <p:spPr>
          <a:xfrm>
            <a:off x="-18854" y="3147712"/>
            <a:ext cx="12210854" cy="10711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8259" y="3851472"/>
            <a:ext cx="779032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solidFill>
                <a:srgbClr val="0000CC"/>
              </a:solidFill>
              <a:latin typeface="+mj-lt"/>
            </a:endParaRPr>
          </a:p>
          <a:p>
            <a:r>
              <a:rPr lang="en-US" sz="2000" b="1" dirty="0" err="1">
                <a:solidFill>
                  <a:srgbClr val="0000CC"/>
                </a:solidFill>
              </a:rPr>
              <a:t>Ashwani</a:t>
            </a:r>
            <a:r>
              <a:rPr lang="en-US" sz="2000" b="1" dirty="0">
                <a:solidFill>
                  <a:srgbClr val="0000CC"/>
                </a:solidFill>
              </a:rPr>
              <a:t> Kumar</a:t>
            </a:r>
            <a:r>
              <a:rPr lang="en-US" sz="2000" dirty="0">
                <a:solidFill>
                  <a:srgbClr val="0000CC"/>
                </a:solidFill>
                <a:latin typeface="+mj-lt"/>
              </a:rPr>
              <a:t>, </a:t>
            </a:r>
            <a:r>
              <a:rPr lang="en-US" sz="2000" dirty="0" smtClean="0">
                <a:solidFill>
                  <a:srgbClr val="0000CC"/>
                </a:solidFill>
                <a:latin typeface="+mj-lt"/>
              </a:rPr>
              <a:t>PhD, </a:t>
            </a:r>
            <a:r>
              <a:rPr lang="en-US" sz="2000" dirty="0">
                <a:solidFill>
                  <a:srgbClr val="0000CC"/>
                </a:solidFill>
                <a:latin typeface="+mj-lt"/>
              </a:rPr>
              <a:t>Singapore-MIT alliance</a:t>
            </a:r>
          </a:p>
          <a:p>
            <a:r>
              <a:rPr lang="en-US" sz="2000" dirty="0" smtClean="0">
                <a:solidFill>
                  <a:srgbClr val="0000CC"/>
                </a:solidFill>
                <a:latin typeface="+mj-lt"/>
              </a:rPr>
              <a:t>General Manager / CRIS, </a:t>
            </a:r>
            <a:r>
              <a:rPr lang="en-US" sz="2000" dirty="0">
                <a:solidFill>
                  <a:srgbClr val="0000CC"/>
                </a:solidFill>
                <a:latin typeface="+mj-lt"/>
              </a:rPr>
              <a:t>Indian Ministry of </a:t>
            </a:r>
            <a:r>
              <a:rPr lang="en-US" sz="2000" dirty="0" smtClean="0">
                <a:solidFill>
                  <a:srgbClr val="0000CC"/>
                </a:solidFill>
                <a:latin typeface="+mj-lt"/>
              </a:rPr>
              <a:t>Railways</a:t>
            </a:r>
          </a:p>
          <a:p>
            <a:endParaRPr lang="en-US" sz="2000" dirty="0">
              <a:solidFill>
                <a:srgbClr val="0000CC"/>
              </a:solidFill>
              <a:latin typeface="+mj-lt"/>
            </a:endParaRPr>
          </a:p>
          <a:p>
            <a:r>
              <a:rPr lang="en-US" sz="2000" b="1" dirty="0">
                <a:solidFill>
                  <a:srgbClr val="0000CC"/>
                </a:solidFill>
              </a:rPr>
              <a:t>Emil Jacob</a:t>
            </a:r>
            <a:r>
              <a:rPr lang="en-US" sz="2000" dirty="0">
                <a:solidFill>
                  <a:srgbClr val="0000CC"/>
                </a:solidFill>
              </a:rPr>
              <a:t>, </a:t>
            </a:r>
            <a:r>
              <a:rPr lang="en-US" sz="2000" dirty="0">
                <a:solidFill>
                  <a:srgbClr val="0000CC"/>
                </a:solidFill>
                <a:latin typeface="+mj-lt"/>
              </a:rPr>
              <a:t>MDS </a:t>
            </a:r>
            <a:r>
              <a:rPr lang="en-US" sz="2000" dirty="0" smtClean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000" dirty="0">
                <a:solidFill>
                  <a:srgbClr val="0000CC"/>
                </a:solidFill>
                <a:latin typeface="+mj-lt"/>
              </a:rPr>
              <a:t>Design for Human Health, Boston Architectural College</a:t>
            </a:r>
          </a:p>
          <a:p>
            <a:r>
              <a:rPr lang="en-US" sz="2000" dirty="0">
                <a:solidFill>
                  <a:srgbClr val="0000CC"/>
                </a:solidFill>
                <a:latin typeface="+mj-lt"/>
              </a:rPr>
              <a:t>President, </a:t>
            </a:r>
            <a:r>
              <a:rPr lang="en-US" sz="2000" dirty="0" smtClean="0">
                <a:solidFill>
                  <a:srgbClr val="0000CC"/>
                </a:solidFill>
                <a:latin typeface="+mj-lt"/>
              </a:rPr>
              <a:t>Designer</a:t>
            </a:r>
          </a:p>
          <a:p>
            <a:endParaRPr lang="en-US" sz="2000" dirty="0">
              <a:solidFill>
                <a:srgbClr val="0000CC"/>
              </a:solidFill>
              <a:latin typeface="+mj-lt"/>
            </a:endParaRPr>
          </a:p>
          <a:p>
            <a:r>
              <a:rPr lang="en-US" sz="2000" dirty="0" smtClean="0">
                <a:solidFill>
                  <a:srgbClr val="0000CC"/>
                </a:solidFill>
                <a:latin typeface="+mj-lt"/>
              </a:rPr>
              <a:t>emil.jacob@ctrain.net</a:t>
            </a:r>
          </a:p>
          <a:p>
            <a:endParaRPr lang="en-US" sz="2000" dirty="0">
              <a:solidFill>
                <a:srgbClr val="0000CC"/>
              </a:solidFill>
              <a:latin typeface="+mj-lt"/>
            </a:endParaRPr>
          </a:p>
          <a:p>
            <a:endParaRPr lang="en-US" sz="2000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382" y="109748"/>
            <a:ext cx="4050619" cy="30379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382" y="4420324"/>
            <a:ext cx="4050618" cy="2437675"/>
          </a:xfrm>
          <a:prstGeom prst="rect">
            <a:avLst/>
          </a:prstGeom>
        </p:spPr>
      </p:pic>
      <p:pic>
        <p:nvPicPr>
          <p:cNvPr id="12" name="Picture 2" descr="cTrain Corpo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93" y="109748"/>
            <a:ext cx="1042988" cy="116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31981" y="7414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1" dirty="0">
              <a:solidFill>
                <a:srgbClr val="0000CC"/>
              </a:solidFill>
            </a:endParaRPr>
          </a:p>
          <a:p>
            <a:r>
              <a:rPr lang="en-US" b="1" dirty="0">
                <a:solidFill>
                  <a:srgbClr val="0000CC"/>
                </a:solidFill>
              </a:rPr>
              <a:t>A Comprehensive Solution to  Mass Transit</a:t>
            </a:r>
          </a:p>
        </p:txBody>
      </p:sp>
    </p:spTree>
    <p:extLst>
      <p:ext uri="{BB962C8B-B14F-4D97-AF65-F5344CB8AC3E}">
        <p14:creationId xmlns:p14="http://schemas.microsoft.com/office/powerpoint/2010/main" val="119917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5937" t="14918" r="25382" b="9997"/>
          <a:stretch/>
        </p:blipFill>
        <p:spPr>
          <a:xfrm>
            <a:off x="7043644" y="1554662"/>
            <a:ext cx="4869877" cy="467580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80644" y="371325"/>
            <a:ext cx="447338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are the guarantees against derailment?</a:t>
            </a:r>
            <a:endParaRPr lang="en-US" sz="16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0643" y="809105"/>
            <a:ext cx="11732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Each wheel will have at least one safety wheel running horizontally along grooves within the rails positioned to protect against derailment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3478"/>
          <a:stretch/>
        </p:blipFill>
        <p:spPr>
          <a:xfrm>
            <a:off x="242161" y="1580702"/>
            <a:ext cx="4240192" cy="462101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4681255" y="1491887"/>
            <a:ext cx="1978640" cy="338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Expected noise levels </a:t>
            </a:r>
            <a:endParaRPr lang="en-US" sz="16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1282" y="1812395"/>
            <a:ext cx="20136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The interior of the wheels has rubber covering.</a:t>
            </a:r>
            <a:endParaRPr lang="en-US" sz="1600" dirty="0"/>
          </a:p>
          <a:p>
            <a:pPr algn="just"/>
            <a:r>
              <a:rPr lang="en-US" sz="1600" dirty="0" smtClean="0"/>
              <a:t>With optimal shock absorbing technology the expected audible noise is expected to be less than the noise from an electric car on the street.   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6439-3049-4DFD-9F13-7FD0062E33B9}" type="slidenum">
              <a:rPr lang="en-US" smtClean="0"/>
              <a:t>10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0475844" y="0"/>
            <a:ext cx="1716156" cy="613800"/>
            <a:chOff x="10475844" y="0"/>
            <a:chExt cx="1716156" cy="613800"/>
          </a:xfrm>
        </p:grpSpPr>
        <p:sp>
          <p:nvSpPr>
            <p:cNvPr id="18" name="Rectangle 17"/>
            <p:cNvSpPr/>
            <p:nvPr/>
          </p:nvSpPr>
          <p:spPr>
            <a:xfrm>
              <a:off x="10475844" y="60679"/>
              <a:ext cx="1275681" cy="2462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i="1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Mini Elevated cTrain</a:t>
              </a:r>
            </a:p>
          </p:txBody>
        </p:sp>
        <p:pic>
          <p:nvPicPr>
            <p:cNvPr id="19" name="Picture 2" descr="cTrain Corporat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035" y="0"/>
              <a:ext cx="549965" cy="61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0468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6439-3049-4DFD-9F13-7FD0062E33B9}" type="slidenum">
              <a:rPr lang="en-US" smtClean="0"/>
              <a:t>11</a:t>
            </a:fld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5756" y="76210"/>
            <a:ext cx="803419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Proposed – structural design </a:t>
            </a:r>
          </a:p>
          <a:p>
            <a:r>
              <a:rPr lang="en-US" sz="2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Efficient modular deployment and assembly</a:t>
            </a:r>
            <a:endParaRPr lang="en-US" sz="20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53380"/>
            <a:ext cx="5828145" cy="208701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475844" y="0"/>
            <a:ext cx="1716156" cy="613800"/>
            <a:chOff x="10475844" y="0"/>
            <a:chExt cx="1716156" cy="613800"/>
          </a:xfrm>
        </p:grpSpPr>
        <p:sp>
          <p:nvSpPr>
            <p:cNvPr id="11" name="Rectangle 10"/>
            <p:cNvSpPr/>
            <p:nvPr/>
          </p:nvSpPr>
          <p:spPr>
            <a:xfrm>
              <a:off x="10475844" y="60679"/>
              <a:ext cx="1275681" cy="2462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i="1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Mini Elevated cTrain</a:t>
              </a:r>
            </a:p>
          </p:txBody>
        </p:sp>
        <p:pic>
          <p:nvPicPr>
            <p:cNvPr id="12" name="Picture 2" descr="cTrain Corporat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035" y="0"/>
              <a:ext cx="549965" cy="61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8974" t="2191" r="2302"/>
          <a:stretch/>
        </p:blipFill>
        <p:spPr>
          <a:xfrm>
            <a:off x="0" y="1066289"/>
            <a:ext cx="6855494" cy="35870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b="26287"/>
          <a:stretch/>
        </p:blipFill>
        <p:spPr>
          <a:xfrm>
            <a:off x="7924801" y="3005548"/>
            <a:ext cx="4267199" cy="245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6439-3049-4DFD-9F13-7FD0062E33B9}" type="slidenum">
              <a:rPr lang="en-US" smtClean="0"/>
              <a:t>12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98396" y="70045"/>
            <a:ext cx="7737336" cy="99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Stations - variable capacity</a:t>
            </a:r>
          </a:p>
          <a:p>
            <a:pPr lvl="1"/>
            <a:r>
              <a:rPr lang="en-US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Flexibility to expand stations and trains length – use of modular elements.</a:t>
            </a:r>
          </a:p>
          <a:p>
            <a:pPr lvl="1"/>
            <a:r>
              <a:rPr lang="en-US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If demand increases on a specific route capacity can be increased flexibly</a:t>
            </a:r>
            <a:endParaRPr lang="en-US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475844" y="0"/>
            <a:ext cx="1716156" cy="613800"/>
            <a:chOff x="10475844" y="0"/>
            <a:chExt cx="1716156" cy="613800"/>
          </a:xfrm>
        </p:grpSpPr>
        <p:sp>
          <p:nvSpPr>
            <p:cNvPr id="10" name="Rectangle 9"/>
            <p:cNvSpPr/>
            <p:nvPr/>
          </p:nvSpPr>
          <p:spPr>
            <a:xfrm>
              <a:off x="10475844" y="60679"/>
              <a:ext cx="1275681" cy="2462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i="1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Mini Elevated cTrain</a:t>
              </a:r>
            </a:p>
          </p:txBody>
        </p:sp>
        <p:pic>
          <p:nvPicPr>
            <p:cNvPr id="11" name="Picture 2" descr="cTrain Corporati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035" y="0"/>
              <a:ext cx="549965" cy="61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372" y="3764635"/>
            <a:ext cx="5647765" cy="3020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r="7808"/>
          <a:stretch/>
        </p:blipFill>
        <p:spPr>
          <a:xfrm>
            <a:off x="106782" y="3745402"/>
            <a:ext cx="6172041" cy="304013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2963321" y="4839729"/>
            <a:ext cx="2071053" cy="585533"/>
          </a:xfrm>
          <a:prstGeom prst="straightConnector1">
            <a:avLst/>
          </a:prstGeom>
          <a:ln w="3492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004143" y="4985170"/>
            <a:ext cx="2088128" cy="579825"/>
          </a:xfrm>
          <a:prstGeom prst="straightConnector1">
            <a:avLst/>
          </a:prstGeom>
          <a:ln w="3492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1581580" y="1121735"/>
            <a:ext cx="3228164" cy="2508063"/>
            <a:chOff x="3109883" y="1214746"/>
            <a:chExt cx="3228164" cy="250806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/>
            <a:srcRect r="49065"/>
            <a:stretch/>
          </p:blipFill>
          <p:spPr>
            <a:xfrm>
              <a:off x="3109883" y="1214746"/>
              <a:ext cx="3228164" cy="2508063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>
              <a:off x="4842439" y="2204267"/>
              <a:ext cx="1208263" cy="374640"/>
            </a:xfrm>
            <a:prstGeom prst="straightConnector1">
              <a:avLst/>
            </a:prstGeom>
            <a:ln w="3492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7538940" y="1143037"/>
            <a:ext cx="3071788" cy="2508063"/>
            <a:chOff x="8220751" y="1071329"/>
            <a:chExt cx="3071788" cy="250806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l="51533"/>
            <a:stretch/>
          </p:blipFill>
          <p:spPr>
            <a:xfrm>
              <a:off x="8220751" y="1071329"/>
              <a:ext cx="3071788" cy="2508063"/>
            </a:xfrm>
            <a:prstGeom prst="rect">
              <a:avLst/>
            </a:prstGeom>
          </p:spPr>
        </p:pic>
        <p:cxnSp>
          <p:nvCxnSpPr>
            <p:cNvPr id="19" name="Straight Arrow Connector 18"/>
            <p:cNvCxnSpPr/>
            <p:nvPr/>
          </p:nvCxnSpPr>
          <p:spPr>
            <a:xfrm>
              <a:off x="9756645" y="2094138"/>
              <a:ext cx="1208263" cy="374640"/>
            </a:xfrm>
            <a:prstGeom prst="straightConnector1">
              <a:avLst/>
            </a:prstGeom>
            <a:ln w="3492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040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855" y="188685"/>
            <a:ext cx="11924485" cy="6497782"/>
            <a:chOff x="109589" y="124691"/>
            <a:chExt cx="11924485" cy="6497782"/>
          </a:xfrm>
        </p:grpSpPr>
        <p:sp>
          <p:nvSpPr>
            <p:cNvPr id="22" name="Rectangle 21"/>
            <p:cNvSpPr/>
            <p:nvPr/>
          </p:nvSpPr>
          <p:spPr>
            <a:xfrm>
              <a:off x="109589" y="124691"/>
              <a:ext cx="11924485" cy="64977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10987" y="398198"/>
              <a:ext cx="1766048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800" dirty="0" smtClean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Privacy</a:t>
              </a:r>
              <a:endParaRPr lang="en-US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10987" y="854875"/>
              <a:ext cx="10703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 smtClean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Each seat is designated for one passenger but can accommodate two people (if they so choose) 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970"/>
            <a:stretch/>
          </p:blipFill>
          <p:spPr>
            <a:xfrm>
              <a:off x="589661" y="1272758"/>
              <a:ext cx="6853966" cy="4381810"/>
            </a:xfrm>
            <a:prstGeom prst="rect">
              <a:avLst/>
            </a:prstGeom>
          </p:spPr>
        </p:pic>
        <p:pic>
          <p:nvPicPr>
            <p:cNvPr id="26" name="Picture 25"/>
            <p:cNvPicPr/>
            <p:nvPr/>
          </p:nvPicPr>
          <p:blipFill rotWithShape="1">
            <a:blip r:embed="rId3"/>
            <a:srcRect l="19039"/>
            <a:stretch/>
          </p:blipFill>
          <p:spPr>
            <a:xfrm>
              <a:off x="7869907" y="1270586"/>
              <a:ext cx="3907224" cy="243221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7786933" y="3909767"/>
              <a:ext cx="4073171" cy="92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 smtClean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Section with at least two </a:t>
              </a:r>
              <a:r>
                <a:rPr lang="en-US" dirty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</a:t>
              </a:r>
              <a:r>
                <a:rPr lang="en-US" dirty="0" smtClean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eats facing each other to enable up to four people to sit together 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10987" y="5663640"/>
              <a:ext cx="9610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 smtClean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CAPACITY: by providing cTrain extensive coverage and high frequency, spread over every main street the system can meet the demand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90749" y="364141"/>
            <a:ext cx="11924485" cy="6281311"/>
            <a:chOff x="109589" y="239486"/>
            <a:chExt cx="11924485" cy="6281311"/>
          </a:xfrm>
        </p:grpSpPr>
        <p:sp>
          <p:nvSpPr>
            <p:cNvPr id="53" name="Rectangle 52"/>
            <p:cNvSpPr/>
            <p:nvPr/>
          </p:nvSpPr>
          <p:spPr>
            <a:xfrm>
              <a:off x="109589" y="239486"/>
              <a:ext cx="11924485" cy="62813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48473" y="1305536"/>
              <a:ext cx="11646719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1600" dirty="0" smtClean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Quick and easy access – same as when accessing and exiting an SUV – to reduce the time required to stand up and sit down</a:t>
              </a:r>
            </a:p>
            <a:p>
              <a:endParaRPr lang="en-US" sz="16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55" name="Picture 54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914902" y="2048405"/>
              <a:ext cx="5980290" cy="4307946"/>
            </a:xfrm>
            <a:prstGeom prst="rect">
              <a:avLst/>
            </a:prstGeom>
          </p:spPr>
        </p:pic>
        <p:pic>
          <p:nvPicPr>
            <p:cNvPr id="56" name="Picture 55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01273" y="2040197"/>
              <a:ext cx="5416821" cy="4316153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213014" y="562668"/>
              <a:ext cx="7053098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3200" dirty="0" smtClean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Minimal stopping times at stations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229633" y="373467"/>
            <a:ext cx="11928764" cy="6162386"/>
            <a:chOff x="152400" y="193964"/>
            <a:chExt cx="11928764" cy="6162386"/>
          </a:xfrm>
        </p:grpSpPr>
        <p:sp>
          <p:nvSpPr>
            <p:cNvPr id="66" name="Rectangle 65"/>
            <p:cNvSpPr/>
            <p:nvPr/>
          </p:nvSpPr>
          <p:spPr>
            <a:xfrm>
              <a:off x="152400" y="193964"/>
              <a:ext cx="11928764" cy="61623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378861" y="335302"/>
              <a:ext cx="10974939" cy="6021048"/>
              <a:chOff x="213013" y="562668"/>
              <a:chExt cx="10974939" cy="6021048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213014" y="1093615"/>
                <a:ext cx="10562562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ln w="0"/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Quick and easy access – same as when accessing and exiting an SUV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ln w="0"/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Passengers wait at doors with green lights (open seats)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ln w="0"/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3 seconds needed for entry and 3 seconds for exist</a:t>
                </a: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213013" y="562668"/>
                <a:ext cx="10974939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r>
                  <a:rPr lang="en-US" sz="3200" dirty="0" smtClean="0">
                    <a:ln w="0"/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Minimal stopping times at stations – OPTIMAL CIRCULATION</a:t>
                </a:r>
              </a:p>
            </p:txBody>
          </p:sp>
          <p:pic>
            <p:nvPicPr>
              <p:cNvPr id="70" name="Picture 69" descr="D:\Invent\TRAIN\rebder\5.png"/>
              <p:cNvPicPr/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87" b="23245"/>
              <a:stretch/>
            </p:blipFill>
            <p:spPr bwMode="auto">
              <a:xfrm>
                <a:off x="517167" y="2065417"/>
                <a:ext cx="9998433" cy="45182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1" name="Down Arrow 70"/>
              <p:cNvSpPr/>
              <p:nvPr/>
            </p:nvSpPr>
            <p:spPr>
              <a:xfrm rot="7835320">
                <a:off x="3402508" y="5735377"/>
                <a:ext cx="153300" cy="590268"/>
              </a:xfrm>
              <a:prstGeom prst="downArrow">
                <a:avLst>
                  <a:gd name="adj1" fmla="val 50000"/>
                  <a:gd name="adj2" fmla="val 74159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Down Arrow 71"/>
              <p:cNvSpPr/>
              <p:nvPr/>
            </p:nvSpPr>
            <p:spPr>
              <a:xfrm rot="3189485">
                <a:off x="2648034" y="5520037"/>
                <a:ext cx="134024" cy="761799"/>
              </a:xfrm>
              <a:prstGeom prst="downArrow">
                <a:avLst>
                  <a:gd name="adj1" fmla="val 50000"/>
                  <a:gd name="adj2" fmla="val 74159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4" name="Group 73"/>
          <p:cNvGrpSpPr/>
          <p:nvPr/>
        </p:nvGrpSpPr>
        <p:grpSpPr>
          <a:xfrm>
            <a:off x="148428" y="72949"/>
            <a:ext cx="11655338" cy="6613518"/>
            <a:chOff x="26059" y="107957"/>
            <a:chExt cx="11655338" cy="6613518"/>
          </a:xfrm>
        </p:grpSpPr>
        <p:sp>
          <p:nvSpPr>
            <p:cNvPr id="75" name="Rectangle 74"/>
            <p:cNvSpPr/>
            <p:nvPr/>
          </p:nvSpPr>
          <p:spPr>
            <a:xfrm>
              <a:off x="26059" y="212557"/>
              <a:ext cx="11655338" cy="65089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74003" y="107957"/>
              <a:ext cx="10022942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800" b="1" dirty="0" smtClean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Evergreen arches – for every alternate arch</a:t>
              </a:r>
            </a:p>
            <a:p>
              <a:r>
                <a:rPr lang="en-US" sz="2800" b="1" dirty="0" smtClean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1600" b="1" dirty="0" smtClean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- ambiance / minimize visual impact on the urban landscape</a:t>
              </a:r>
              <a:endParaRPr lang="en-US" sz="16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6976" y="1016903"/>
              <a:ext cx="9252272" cy="5568047"/>
            </a:xfrm>
            <a:prstGeom prst="rect">
              <a:avLst/>
            </a:prstGeom>
          </p:spPr>
        </p:pic>
      </p:grpSp>
      <p:sp>
        <p:nvSpPr>
          <p:cNvPr id="79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9316595" y="6431872"/>
            <a:ext cx="2743200" cy="365125"/>
          </a:xfrm>
        </p:spPr>
        <p:txBody>
          <a:bodyPr/>
          <a:lstStyle/>
          <a:p>
            <a:fld id="{C3BB6439-3049-4DFD-9F13-7FD0062E33B9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-125187" y="223497"/>
            <a:ext cx="12137499" cy="6337581"/>
            <a:chOff x="-5527699" y="-1863971"/>
            <a:chExt cx="12137499" cy="6337581"/>
          </a:xfrm>
        </p:grpSpPr>
        <p:sp>
          <p:nvSpPr>
            <p:cNvPr id="59" name="Rectangle 58"/>
            <p:cNvSpPr/>
            <p:nvPr/>
          </p:nvSpPr>
          <p:spPr>
            <a:xfrm>
              <a:off x="-5306026" y="-1863971"/>
              <a:ext cx="11915826" cy="63375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-5527699" y="-1780203"/>
              <a:ext cx="8482684" cy="8457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en-US" sz="2800" b="1" dirty="0" smtClean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Variable Capacity </a:t>
              </a:r>
              <a:endParaRPr lang="en-US" sz="28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-5374617" y="-1108509"/>
              <a:ext cx="9829118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IN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The design can have as few as 10 rows of two seats and over 100 rows of two seats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IN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Each row requires approx. 1 meter.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IN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At 100 rows (i.e. 200 seats) at two trains per minute – capacity up to 24k passengers per hour</a:t>
              </a:r>
            </a:p>
            <a:p>
              <a:endParaRPr lang="en-IN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IN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Image below shows examples of 25 and 10 rows</a:t>
              </a:r>
            </a:p>
            <a:p>
              <a:endParaRPr lang="en-IN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352" y="-1468186"/>
              <a:ext cx="2573628" cy="1930221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9"/>
            <a:srcRect l="12924" r="1559"/>
            <a:stretch/>
          </p:blipFill>
          <p:spPr>
            <a:xfrm>
              <a:off x="414090" y="501221"/>
              <a:ext cx="5644063" cy="3792480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5129396" y="530448"/>
              <a:ext cx="5375989" cy="3792480"/>
            </a:xfrm>
            <a:prstGeom prst="rect">
              <a:avLst/>
            </a:prstGeom>
          </p:spPr>
        </p:pic>
      </p:grpSp>
      <p:sp>
        <p:nvSpPr>
          <p:cNvPr id="37" name="Slide Number Placeholder 19"/>
          <p:cNvSpPr txBox="1">
            <a:spLocks/>
          </p:cNvSpPr>
          <p:nvPr/>
        </p:nvSpPr>
        <p:spPr>
          <a:xfrm>
            <a:off x="-110531" y="6492875"/>
            <a:ext cx="676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tx1"/>
                </a:solidFill>
              </a:rPr>
              <a:t>1876</a:t>
            </a:r>
            <a:endParaRPr lang="en-US" sz="1600" b="1" dirty="0">
              <a:solidFill>
                <a:schemeClr val="tx1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0475844" y="0"/>
            <a:ext cx="1716156" cy="613800"/>
            <a:chOff x="10475844" y="0"/>
            <a:chExt cx="1716156" cy="613800"/>
          </a:xfrm>
        </p:grpSpPr>
        <p:sp>
          <p:nvSpPr>
            <p:cNvPr id="39" name="Rectangle 38"/>
            <p:cNvSpPr/>
            <p:nvPr/>
          </p:nvSpPr>
          <p:spPr>
            <a:xfrm>
              <a:off x="10475844" y="60679"/>
              <a:ext cx="1275681" cy="2462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i="1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Mini Elevated cTrain</a:t>
              </a:r>
            </a:p>
          </p:txBody>
        </p:sp>
        <p:pic>
          <p:nvPicPr>
            <p:cNvPr id="40" name="Picture 2" descr="cTrain Corporation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035" y="0"/>
              <a:ext cx="549965" cy="61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2536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7093354" y="390768"/>
            <a:ext cx="4354530" cy="3222867"/>
            <a:chOff x="5970556" y="3476957"/>
            <a:chExt cx="4354530" cy="32228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81811" y="3476957"/>
              <a:ext cx="3343275" cy="2828925"/>
            </a:xfrm>
            <a:prstGeom prst="rect">
              <a:avLst/>
            </a:prstGeom>
          </p:spPr>
        </p:pic>
        <p:sp>
          <p:nvSpPr>
            <p:cNvPr id="6" name="Freeform 5"/>
            <p:cNvSpPr/>
            <p:nvPr/>
          </p:nvSpPr>
          <p:spPr>
            <a:xfrm rot="16706507">
              <a:off x="6612217" y="3988536"/>
              <a:ext cx="585408" cy="1309668"/>
            </a:xfrm>
            <a:custGeom>
              <a:avLst/>
              <a:gdLst>
                <a:gd name="connsiteX0" fmla="*/ 0 w 707136"/>
                <a:gd name="connsiteY0" fmla="*/ 0 h 1475232"/>
                <a:gd name="connsiteX1" fmla="*/ 475488 w 707136"/>
                <a:gd name="connsiteY1" fmla="*/ 341376 h 1475232"/>
                <a:gd name="connsiteX2" fmla="*/ 353568 w 707136"/>
                <a:gd name="connsiteY2" fmla="*/ 1158240 h 1475232"/>
                <a:gd name="connsiteX3" fmla="*/ 707136 w 707136"/>
                <a:gd name="connsiteY3" fmla="*/ 1475232 h 1475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36" h="1475232">
                  <a:moveTo>
                    <a:pt x="0" y="0"/>
                  </a:moveTo>
                  <a:cubicBezTo>
                    <a:pt x="208280" y="74168"/>
                    <a:pt x="416560" y="148336"/>
                    <a:pt x="475488" y="341376"/>
                  </a:cubicBezTo>
                  <a:cubicBezTo>
                    <a:pt x="534416" y="534416"/>
                    <a:pt x="314960" y="969264"/>
                    <a:pt x="353568" y="1158240"/>
                  </a:cubicBezTo>
                  <a:cubicBezTo>
                    <a:pt x="392176" y="1347216"/>
                    <a:pt x="652272" y="1422400"/>
                    <a:pt x="707136" y="1475232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970556" y="475759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64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62287" y="5224852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340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89232" y="6330492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FIG. 19D</a:t>
              </a:r>
              <a:endParaRPr lang="en-US" b="1" dirty="0"/>
            </a:p>
          </p:txBody>
        </p:sp>
        <p:sp>
          <p:nvSpPr>
            <p:cNvPr id="10" name="Freeform 9"/>
            <p:cNvSpPr/>
            <p:nvPr/>
          </p:nvSpPr>
          <p:spPr>
            <a:xfrm rot="15639692">
              <a:off x="6764590" y="5355425"/>
              <a:ext cx="356887" cy="762584"/>
            </a:xfrm>
            <a:custGeom>
              <a:avLst/>
              <a:gdLst>
                <a:gd name="connsiteX0" fmla="*/ 0 w 707136"/>
                <a:gd name="connsiteY0" fmla="*/ 0 h 1475232"/>
                <a:gd name="connsiteX1" fmla="*/ 475488 w 707136"/>
                <a:gd name="connsiteY1" fmla="*/ 341376 h 1475232"/>
                <a:gd name="connsiteX2" fmla="*/ 353568 w 707136"/>
                <a:gd name="connsiteY2" fmla="*/ 1158240 h 1475232"/>
                <a:gd name="connsiteX3" fmla="*/ 707136 w 707136"/>
                <a:gd name="connsiteY3" fmla="*/ 1475232 h 1475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36" h="1475232">
                  <a:moveTo>
                    <a:pt x="0" y="0"/>
                  </a:moveTo>
                  <a:cubicBezTo>
                    <a:pt x="208280" y="74168"/>
                    <a:pt x="416560" y="148336"/>
                    <a:pt x="475488" y="341376"/>
                  </a:cubicBezTo>
                  <a:cubicBezTo>
                    <a:pt x="534416" y="534416"/>
                    <a:pt x="314960" y="969264"/>
                    <a:pt x="353568" y="1158240"/>
                  </a:cubicBezTo>
                  <a:cubicBezTo>
                    <a:pt x="392176" y="1347216"/>
                    <a:pt x="652272" y="1422400"/>
                    <a:pt x="707136" y="1475232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16873" y="5790001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252</a:t>
              </a:r>
              <a:endParaRPr lang="en-US" dirty="0"/>
            </a:p>
          </p:txBody>
        </p:sp>
        <p:sp>
          <p:nvSpPr>
            <p:cNvPr id="12" name="Freeform 11"/>
            <p:cNvSpPr/>
            <p:nvPr/>
          </p:nvSpPr>
          <p:spPr>
            <a:xfrm rot="16706507">
              <a:off x="7094176" y="4565937"/>
              <a:ext cx="436560" cy="1501413"/>
            </a:xfrm>
            <a:custGeom>
              <a:avLst/>
              <a:gdLst>
                <a:gd name="connsiteX0" fmla="*/ 0 w 707136"/>
                <a:gd name="connsiteY0" fmla="*/ 0 h 1475232"/>
                <a:gd name="connsiteX1" fmla="*/ 475488 w 707136"/>
                <a:gd name="connsiteY1" fmla="*/ 341376 h 1475232"/>
                <a:gd name="connsiteX2" fmla="*/ 353568 w 707136"/>
                <a:gd name="connsiteY2" fmla="*/ 1158240 h 1475232"/>
                <a:gd name="connsiteX3" fmla="*/ 707136 w 707136"/>
                <a:gd name="connsiteY3" fmla="*/ 1475232 h 1475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36" h="1475232">
                  <a:moveTo>
                    <a:pt x="0" y="0"/>
                  </a:moveTo>
                  <a:cubicBezTo>
                    <a:pt x="208280" y="74168"/>
                    <a:pt x="416560" y="148336"/>
                    <a:pt x="475488" y="341376"/>
                  </a:cubicBezTo>
                  <a:cubicBezTo>
                    <a:pt x="534416" y="534416"/>
                    <a:pt x="314960" y="969264"/>
                    <a:pt x="353568" y="1158240"/>
                  </a:cubicBezTo>
                  <a:cubicBezTo>
                    <a:pt x="392176" y="1347216"/>
                    <a:pt x="652272" y="1422400"/>
                    <a:pt x="707136" y="1475232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00158" y="305608"/>
            <a:ext cx="5397989" cy="3797490"/>
            <a:chOff x="664297" y="1311344"/>
            <a:chExt cx="5397989" cy="379749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297" y="1311344"/>
              <a:ext cx="5397989" cy="193953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4297" y="4739502"/>
              <a:ext cx="962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FIG. 19C</a:t>
              </a:r>
              <a:endParaRPr lang="en-US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52262" y="4427257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50</a:t>
              </a:r>
              <a:endParaRPr lang="en-US" dirty="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2069765" y="2131128"/>
              <a:ext cx="567489" cy="2187977"/>
            </a:xfrm>
            <a:custGeom>
              <a:avLst/>
              <a:gdLst>
                <a:gd name="connsiteX0" fmla="*/ 1136309 w 1136309"/>
                <a:gd name="connsiteY0" fmla="*/ 0 h 1945532"/>
                <a:gd name="connsiteX1" fmla="*/ 708292 w 1136309"/>
                <a:gd name="connsiteY1" fmla="*/ 466927 h 1945532"/>
                <a:gd name="connsiteX2" fmla="*/ 7900 w 1136309"/>
                <a:gd name="connsiteY2" fmla="*/ 953310 h 1945532"/>
                <a:gd name="connsiteX3" fmla="*/ 328913 w 1136309"/>
                <a:gd name="connsiteY3" fmla="*/ 1945532 h 1945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6309" h="1945532">
                  <a:moveTo>
                    <a:pt x="1136309" y="0"/>
                  </a:moveTo>
                  <a:cubicBezTo>
                    <a:pt x="1016334" y="154021"/>
                    <a:pt x="896360" y="308042"/>
                    <a:pt x="708292" y="466927"/>
                  </a:cubicBezTo>
                  <a:cubicBezTo>
                    <a:pt x="520224" y="625812"/>
                    <a:pt x="71130" y="706876"/>
                    <a:pt x="7900" y="953310"/>
                  </a:cubicBezTo>
                  <a:cubicBezTo>
                    <a:pt x="-55330" y="1199744"/>
                    <a:pt x="280275" y="1780162"/>
                    <a:pt x="328913" y="1945532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106389" y="4250039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64</a:t>
              </a:r>
              <a:endParaRPr lang="en-US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3836029" y="2868778"/>
              <a:ext cx="651137" cy="1695202"/>
            </a:xfrm>
            <a:custGeom>
              <a:avLst/>
              <a:gdLst>
                <a:gd name="connsiteX0" fmla="*/ 0 w 707136"/>
                <a:gd name="connsiteY0" fmla="*/ 0 h 1475232"/>
                <a:gd name="connsiteX1" fmla="*/ 475488 w 707136"/>
                <a:gd name="connsiteY1" fmla="*/ 341376 h 1475232"/>
                <a:gd name="connsiteX2" fmla="*/ 353568 w 707136"/>
                <a:gd name="connsiteY2" fmla="*/ 1158240 h 1475232"/>
                <a:gd name="connsiteX3" fmla="*/ 707136 w 707136"/>
                <a:gd name="connsiteY3" fmla="*/ 1475232 h 1475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36" h="1475232">
                  <a:moveTo>
                    <a:pt x="0" y="0"/>
                  </a:moveTo>
                  <a:cubicBezTo>
                    <a:pt x="208280" y="74168"/>
                    <a:pt x="416560" y="148336"/>
                    <a:pt x="475488" y="341376"/>
                  </a:cubicBezTo>
                  <a:cubicBezTo>
                    <a:pt x="534416" y="534416"/>
                    <a:pt x="314960" y="969264"/>
                    <a:pt x="353568" y="1158240"/>
                  </a:cubicBezTo>
                  <a:cubicBezTo>
                    <a:pt x="392176" y="1347216"/>
                    <a:pt x="652272" y="1422400"/>
                    <a:pt x="707136" y="1475232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 rot="19433602" flipH="1">
              <a:off x="710539" y="2455608"/>
              <a:ext cx="762159" cy="1807055"/>
            </a:xfrm>
            <a:custGeom>
              <a:avLst/>
              <a:gdLst>
                <a:gd name="connsiteX0" fmla="*/ 0 w 707136"/>
                <a:gd name="connsiteY0" fmla="*/ 0 h 1475232"/>
                <a:gd name="connsiteX1" fmla="*/ 475488 w 707136"/>
                <a:gd name="connsiteY1" fmla="*/ 341376 h 1475232"/>
                <a:gd name="connsiteX2" fmla="*/ 353568 w 707136"/>
                <a:gd name="connsiteY2" fmla="*/ 1158240 h 1475232"/>
                <a:gd name="connsiteX3" fmla="*/ 707136 w 707136"/>
                <a:gd name="connsiteY3" fmla="*/ 1475232 h 1475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36" h="1475232">
                  <a:moveTo>
                    <a:pt x="0" y="0"/>
                  </a:moveTo>
                  <a:cubicBezTo>
                    <a:pt x="208280" y="74168"/>
                    <a:pt x="416560" y="148336"/>
                    <a:pt x="475488" y="341376"/>
                  </a:cubicBezTo>
                  <a:cubicBezTo>
                    <a:pt x="534416" y="534416"/>
                    <a:pt x="314960" y="969264"/>
                    <a:pt x="353568" y="1158240"/>
                  </a:cubicBezTo>
                  <a:cubicBezTo>
                    <a:pt x="392176" y="1347216"/>
                    <a:pt x="652272" y="1422400"/>
                    <a:pt x="707136" y="1475232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40165" y="4242591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340</a:t>
              </a:r>
              <a:endParaRPr lang="en-US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1074246" y="106882"/>
            <a:ext cx="6933287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Horizontal wheels – stabilizers, small enough to fit through </a:t>
            </a:r>
            <a:r>
              <a:rPr lang="en-US" sz="1600" b="1" u="sng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crossing module </a:t>
            </a:r>
            <a:endParaRPr lang="en-US" sz="1600" u="sng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096" y="1982"/>
            <a:ext cx="55939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Safety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0475844" y="0"/>
            <a:ext cx="1716156" cy="613800"/>
            <a:chOff x="10475844" y="0"/>
            <a:chExt cx="1716156" cy="613800"/>
          </a:xfrm>
        </p:grpSpPr>
        <p:sp>
          <p:nvSpPr>
            <p:cNvPr id="24" name="Rectangle 23"/>
            <p:cNvSpPr/>
            <p:nvPr/>
          </p:nvSpPr>
          <p:spPr>
            <a:xfrm>
              <a:off x="10475844" y="60679"/>
              <a:ext cx="1275681" cy="2462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i="1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Mini Elevated cTrain</a:t>
              </a:r>
            </a:p>
          </p:txBody>
        </p:sp>
        <p:pic>
          <p:nvPicPr>
            <p:cNvPr id="25" name="Picture 2" descr="cTrain Corporat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035" y="0"/>
              <a:ext cx="549965" cy="61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766" y="4549954"/>
            <a:ext cx="2044693" cy="224156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/>
          <a:srcRect l="60727" b="9292"/>
          <a:stretch/>
        </p:blipFill>
        <p:spPr>
          <a:xfrm>
            <a:off x="2933713" y="4140709"/>
            <a:ext cx="2127940" cy="265448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0082" y="3928769"/>
            <a:ext cx="4101953" cy="2715129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6400800" y="390768"/>
            <a:ext cx="2805508" cy="16659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9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8548" y="943094"/>
            <a:ext cx="1056256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Quick and easy access – same as when accessing and exiting an SUV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6439-3049-4DFD-9F13-7FD0062E33B9}" type="slidenum">
              <a:rPr lang="en-US" smtClean="0"/>
              <a:t>15</a:t>
            </a:fld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68548" y="319111"/>
            <a:ext cx="1097493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Minimal stopping times at stations – OPTIMAL CIRCULATION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03863" y="2886635"/>
            <a:ext cx="8788137" cy="3971365"/>
            <a:chOff x="517167" y="2065417"/>
            <a:chExt cx="9998433" cy="4518299"/>
          </a:xfrm>
        </p:grpSpPr>
        <p:pic>
          <p:nvPicPr>
            <p:cNvPr id="20" name="Picture 19" descr="D:\Invent\TRAIN\rebder\5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87" b="23245"/>
            <a:stretch/>
          </p:blipFill>
          <p:spPr bwMode="auto">
            <a:xfrm>
              <a:off x="517167" y="2065417"/>
              <a:ext cx="9998433" cy="4518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Down Arrow 1"/>
            <p:cNvSpPr/>
            <p:nvPr/>
          </p:nvSpPr>
          <p:spPr>
            <a:xfrm rot="7835320">
              <a:off x="3402508" y="5735377"/>
              <a:ext cx="153300" cy="590268"/>
            </a:xfrm>
            <a:prstGeom prst="downArrow">
              <a:avLst>
                <a:gd name="adj1" fmla="val 50000"/>
                <a:gd name="adj2" fmla="val 74159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Down Arrow 9"/>
            <p:cNvSpPr/>
            <p:nvPr/>
          </p:nvSpPr>
          <p:spPr>
            <a:xfrm rot="3189485">
              <a:off x="2648034" y="5520037"/>
              <a:ext cx="134024" cy="761799"/>
            </a:xfrm>
            <a:prstGeom prst="downArrow">
              <a:avLst>
                <a:gd name="adj1" fmla="val 50000"/>
                <a:gd name="adj2" fmla="val 74159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/>
          <p:nvPr/>
        </p:nvPicPr>
        <p:blipFill>
          <a:blip r:embed="rId3"/>
          <a:stretch>
            <a:fillRect/>
          </a:stretch>
        </p:blipFill>
        <p:spPr>
          <a:xfrm>
            <a:off x="188090" y="1891964"/>
            <a:ext cx="2966589" cy="2137004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4"/>
          <a:stretch>
            <a:fillRect/>
          </a:stretch>
        </p:blipFill>
        <p:spPr>
          <a:xfrm>
            <a:off x="188090" y="4193524"/>
            <a:ext cx="2966589" cy="252795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475844" y="0"/>
            <a:ext cx="1716156" cy="613800"/>
            <a:chOff x="10475844" y="0"/>
            <a:chExt cx="1716156" cy="613800"/>
          </a:xfrm>
        </p:grpSpPr>
        <p:sp>
          <p:nvSpPr>
            <p:cNvPr id="21" name="Rectangle 20"/>
            <p:cNvSpPr/>
            <p:nvPr/>
          </p:nvSpPr>
          <p:spPr>
            <a:xfrm>
              <a:off x="10475844" y="60679"/>
              <a:ext cx="1275681" cy="2462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i="1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Mini Elevated cTrain</a:t>
              </a:r>
            </a:p>
          </p:txBody>
        </p:sp>
        <p:pic>
          <p:nvPicPr>
            <p:cNvPr id="22" name="Picture 2" descr="cTrain Corporati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035" y="0"/>
              <a:ext cx="549965" cy="61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4876800" y="2289649"/>
            <a:ext cx="68747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Passengers wait at doors with green lights </a:t>
            </a:r>
            <a:r>
              <a:rPr lang="en-US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(upcoming open </a:t>
            </a:r>
            <a:r>
              <a:rPr lang="en-US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seats</a:t>
            </a:r>
            <a:r>
              <a:rPr lang="en-US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548" y="1217474"/>
            <a:ext cx="5223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seconds needed for entry and 3 seconds for exist</a:t>
            </a:r>
          </a:p>
        </p:txBody>
      </p:sp>
    </p:spTree>
    <p:extLst>
      <p:ext uri="{BB962C8B-B14F-4D97-AF65-F5344CB8AC3E}">
        <p14:creationId xmlns:p14="http://schemas.microsoft.com/office/powerpoint/2010/main" val="330421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0475844" y="0"/>
            <a:ext cx="1716156" cy="613800"/>
            <a:chOff x="10475844" y="0"/>
            <a:chExt cx="1716156" cy="613800"/>
          </a:xfrm>
        </p:grpSpPr>
        <p:sp>
          <p:nvSpPr>
            <p:cNvPr id="24" name="Rectangle 23"/>
            <p:cNvSpPr/>
            <p:nvPr/>
          </p:nvSpPr>
          <p:spPr>
            <a:xfrm>
              <a:off x="10475844" y="60679"/>
              <a:ext cx="1275681" cy="2462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i="1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Mini Elevated cTrain</a:t>
              </a:r>
            </a:p>
          </p:txBody>
        </p:sp>
        <p:pic>
          <p:nvPicPr>
            <p:cNvPr id="25" name="Picture 2" descr="cTrain Corporati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035" y="0"/>
              <a:ext cx="549965" cy="61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" descr="700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7"/>
          <a:stretch/>
        </p:blipFill>
        <p:spPr bwMode="auto">
          <a:xfrm>
            <a:off x="-1" y="1420720"/>
            <a:ext cx="12183107" cy="543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352190"/>
            <a:ext cx="957824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Safety - </a:t>
            </a:r>
            <a:r>
              <a:rPr lang="en-US" sz="28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en-US" sz="28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 case of collision against supporting concrete poles</a:t>
            </a:r>
          </a:p>
        </p:txBody>
      </p:sp>
    </p:spTree>
    <p:extLst>
      <p:ext uri="{BB962C8B-B14F-4D97-AF65-F5344CB8AC3E}">
        <p14:creationId xmlns:p14="http://schemas.microsoft.com/office/powerpoint/2010/main" val="247634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6439-3049-4DFD-9F13-7FD0062E33B9}" type="slidenum">
              <a:rPr lang="en-US" smtClean="0"/>
              <a:t>17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-18288" y="253427"/>
            <a:ext cx="12192000" cy="6604573"/>
            <a:chOff x="-1" y="-114129"/>
            <a:chExt cx="12192000" cy="6604573"/>
          </a:xfrm>
        </p:grpSpPr>
        <p:pic>
          <p:nvPicPr>
            <p:cNvPr id="12" name="Picture 2" descr="http://jacob-innovations.com/sitebuilder/images/Switch2b-1365x98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70" b="25099"/>
            <a:stretch/>
          </p:blipFill>
          <p:spPr bwMode="auto">
            <a:xfrm>
              <a:off x="-1" y="710408"/>
              <a:ext cx="12192000" cy="5780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4513006" y="-114129"/>
              <a:ext cx="3872041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400" b="1" dirty="0" smtClean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Switching  direction </a:t>
              </a:r>
              <a:r>
                <a:rPr lang="en-US" sz="1600" dirty="0" smtClean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- from travel above the tracks to travel below the tracks </a:t>
              </a:r>
              <a:endParaRPr lang="en-US" sz="16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t="3240"/>
            <a:stretch/>
          </p:blipFill>
          <p:spPr>
            <a:xfrm>
              <a:off x="58992" y="26895"/>
              <a:ext cx="4299213" cy="2127474"/>
            </a:xfrm>
            <a:prstGeom prst="rect">
              <a:avLst/>
            </a:prstGeom>
            <a:ln>
              <a:solidFill>
                <a:srgbClr val="0000CC"/>
              </a:solidFill>
            </a:ln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5" b="12289"/>
          <a:stretch/>
        </p:blipFill>
        <p:spPr>
          <a:xfrm>
            <a:off x="7589520" y="5188339"/>
            <a:ext cx="4602480" cy="153313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466146" y="5940851"/>
            <a:ext cx="21945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Switching  feature not needed for routes that are in a loop.</a:t>
            </a:r>
            <a:endParaRPr lang="en-US" sz="16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0475844" y="0"/>
            <a:ext cx="1716156" cy="613800"/>
            <a:chOff x="10475844" y="0"/>
            <a:chExt cx="1716156" cy="613800"/>
          </a:xfrm>
        </p:grpSpPr>
        <p:sp>
          <p:nvSpPr>
            <p:cNvPr id="23" name="Rectangle 22"/>
            <p:cNvSpPr/>
            <p:nvPr/>
          </p:nvSpPr>
          <p:spPr>
            <a:xfrm>
              <a:off x="10475844" y="60679"/>
              <a:ext cx="1275681" cy="2462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i="1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Mini Elevated cTrain</a:t>
              </a:r>
            </a:p>
          </p:txBody>
        </p:sp>
        <p:pic>
          <p:nvPicPr>
            <p:cNvPr id="24" name="Picture 2" descr="cTrain Corporati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035" y="0"/>
              <a:ext cx="549965" cy="61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993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170323" y="6318620"/>
            <a:ext cx="2743200" cy="365125"/>
          </a:xfrm>
        </p:spPr>
        <p:txBody>
          <a:bodyPr/>
          <a:lstStyle/>
          <a:p>
            <a:fld id="{C3BB6439-3049-4DFD-9F13-7FD0062E33B9}" type="slidenum">
              <a:rPr lang="en-US" smtClean="0"/>
              <a:t>18</a:t>
            </a:fld>
            <a:endParaRPr lang="en-US" dirty="0"/>
          </a:p>
        </p:txBody>
      </p:sp>
      <p:pic>
        <p:nvPicPr>
          <p:cNvPr id="9" name="Picture 2" descr="http://jacob-innovations.com/sitebuilder/images/Vertical-Depot-WHITE-B-1359x57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" y="1651885"/>
            <a:ext cx="12137499" cy="514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4366"/>
          <a:stretch/>
        </p:blipFill>
        <p:spPr>
          <a:xfrm>
            <a:off x="4601029" y="60679"/>
            <a:ext cx="4928872" cy="226954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965" y="2238786"/>
            <a:ext cx="491965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VERTICAL DEPOTS </a:t>
            </a:r>
            <a:r>
              <a:rPr lang="en-US" sz="16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using the same principle:  switching between upper and lower tracks </a:t>
            </a:r>
            <a:endParaRPr lang="en-US" sz="16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475844" y="0"/>
            <a:ext cx="1716156" cy="613800"/>
            <a:chOff x="10475844" y="0"/>
            <a:chExt cx="1716156" cy="613800"/>
          </a:xfrm>
        </p:grpSpPr>
        <p:sp>
          <p:nvSpPr>
            <p:cNvPr id="15" name="Rectangle 14"/>
            <p:cNvSpPr/>
            <p:nvPr/>
          </p:nvSpPr>
          <p:spPr>
            <a:xfrm>
              <a:off x="10475844" y="60679"/>
              <a:ext cx="1275681" cy="2462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i="1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Mini Elevated cTrain</a:t>
              </a:r>
            </a:p>
          </p:txBody>
        </p:sp>
        <p:pic>
          <p:nvPicPr>
            <p:cNvPr id="19" name="Picture 2" descr="cTrain Corporat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035" y="0"/>
              <a:ext cx="549965" cy="61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3240"/>
          <a:stretch/>
        </p:blipFill>
        <p:spPr>
          <a:xfrm>
            <a:off x="131158" y="148973"/>
            <a:ext cx="3976422" cy="1967740"/>
          </a:xfrm>
          <a:prstGeom prst="rect">
            <a:avLst/>
          </a:prstGeom>
          <a:ln>
            <a:solidFill>
              <a:srgbClr val="0000CC"/>
            </a:solidFill>
          </a:ln>
        </p:spPr>
      </p:pic>
    </p:spTree>
    <p:extLst>
      <p:ext uri="{BB962C8B-B14F-4D97-AF65-F5344CB8AC3E}">
        <p14:creationId xmlns:p14="http://schemas.microsoft.com/office/powerpoint/2010/main" val="317896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625941" y="183789"/>
            <a:ext cx="11655338" cy="6613518"/>
            <a:chOff x="26059" y="107957"/>
            <a:chExt cx="11655338" cy="6613518"/>
          </a:xfrm>
        </p:grpSpPr>
        <p:sp>
          <p:nvSpPr>
            <p:cNvPr id="75" name="Rectangle 74"/>
            <p:cNvSpPr/>
            <p:nvPr/>
          </p:nvSpPr>
          <p:spPr>
            <a:xfrm>
              <a:off x="26059" y="212557"/>
              <a:ext cx="11655338" cy="65089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74003" y="107957"/>
              <a:ext cx="10022942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800" b="1" dirty="0" smtClean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Evergreen arches – for every alternate arch</a:t>
              </a:r>
            </a:p>
            <a:p>
              <a:r>
                <a:rPr lang="en-US" sz="2800" b="1" dirty="0" smtClean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1600" b="1" dirty="0" smtClean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- ambiance / minimize visual impact on the urban landscape</a:t>
              </a:r>
              <a:endParaRPr lang="en-US" sz="16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6976" y="1016903"/>
              <a:ext cx="9252272" cy="5568047"/>
            </a:xfrm>
            <a:prstGeom prst="rect">
              <a:avLst/>
            </a:prstGeom>
          </p:spPr>
        </p:pic>
      </p:grpSp>
      <p:sp>
        <p:nvSpPr>
          <p:cNvPr id="79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9316595" y="6431872"/>
            <a:ext cx="2743200" cy="365125"/>
          </a:xfrm>
        </p:spPr>
        <p:txBody>
          <a:bodyPr/>
          <a:lstStyle/>
          <a:p>
            <a:fld id="{C3BB6439-3049-4DFD-9F13-7FD0062E33B9}" type="slidenum">
              <a:rPr lang="en-US" smtClean="0"/>
              <a:t>19</a:t>
            </a:fld>
            <a:endParaRPr lang="en-US" dirty="0"/>
          </a:p>
        </p:txBody>
      </p:sp>
      <p:sp>
        <p:nvSpPr>
          <p:cNvPr id="37" name="Slide Number Placeholder 19"/>
          <p:cNvSpPr txBox="1">
            <a:spLocks/>
          </p:cNvSpPr>
          <p:nvPr/>
        </p:nvSpPr>
        <p:spPr>
          <a:xfrm>
            <a:off x="-110531" y="6492875"/>
            <a:ext cx="676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tx1"/>
                </a:solidFill>
              </a:rPr>
              <a:t>1876</a:t>
            </a:r>
            <a:endParaRPr lang="en-US" sz="1600" b="1" dirty="0">
              <a:solidFill>
                <a:schemeClr val="tx1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0475844" y="0"/>
            <a:ext cx="1716156" cy="613800"/>
            <a:chOff x="10475844" y="0"/>
            <a:chExt cx="1716156" cy="613800"/>
          </a:xfrm>
        </p:grpSpPr>
        <p:sp>
          <p:nvSpPr>
            <p:cNvPr id="39" name="Rectangle 38"/>
            <p:cNvSpPr/>
            <p:nvPr/>
          </p:nvSpPr>
          <p:spPr>
            <a:xfrm>
              <a:off x="10475844" y="60679"/>
              <a:ext cx="1275681" cy="2462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i="1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Mini Elevated cTrain</a:t>
              </a:r>
            </a:p>
          </p:txBody>
        </p:sp>
        <p:pic>
          <p:nvPicPr>
            <p:cNvPr id="40" name="Picture 2" descr="cTrain Corporati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035" y="0"/>
              <a:ext cx="549965" cy="61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531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25505" y="292682"/>
            <a:ext cx="734209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Mass transit </a:t>
            </a:r>
            <a:r>
              <a:rPr lang="en-US" sz="2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lacks advancements </a:t>
            </a:r>
            <a:r>
              <a:rPr lang="en-US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from early inception days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49548" y="856299"/>
            <a:ext cx="4467954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Limited to no progress in most essential areas</a:t>
            </a:r>
          </a:p>
          <a:p>
            <a:r>
              <a:rPr lang="en-US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speed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frequency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comfort</a:t>
            </a:r>
            <a:endParaRPr lang="en-US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06756" y="1381225"/>
            <a:ext cx="2613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cost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accessibility – last-mile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privacy</a:t>
            </a:r>
            <a:endParaRPr lang="en-US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5440720"/>
            <a:ext cx="4744845" cy="95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8665278" y="6365000"/>
            <a:ext cx="2743200" cy="365125"/>
          </a:xfrm>
        </p:spPr>
        <p:txBody>
          <a:bodyPr/>
          <a:lstStyle/>
          <a:p>
            <a:fld id="{C3BB6439-3049-4DFD-9F13-7FD0062E33B9}" type="slidenum">
              <a:rPr lang="en-US" smtClean="0"/>
              <a:t>2</a:t>
            </a:fld>
            <a:endParaRPr lang="en-US"/>
          </a:p>
        </p:txBody>
      </p:sp>
      <p:pic>
        <p:nvPicPr>
          <p:cNvPr id="23" name="Picture 22"/>
          <p:cNvPicPr/>
          <p:nvPr/>
        </p:nvPicPr>
        <p:blipFill>
          <a:blip r:embed="rId3"/>
          <a:stretch>
            <a:fillRect/>
          </a:stretch>
        </p:blipFill>
        <p:spPr>
          <a:xfrm>
            <a:off x="2049548" y="2697189"/>
            <a:ext cx="6717763" cy="345774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821099" y="4583490"/>
            <a:ext cx="317694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only significant progress made: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Air conditioning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Time Tracking apps</a:t>
            </a:r>
            <a:endParaRPr lang="en-US" sz="20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475844" y="0"/>
            <a:ext cx="1716156" cy="613800"/>
            <a:chOff x="10475844" y="0"/>
            <a:chExt cx="1716156" cy="613800"/>
          </a:xfrm>
        </p:grpSpPr>
        <p:sp>
          <p:nvSpPr>
            <p:cNvPr id="14" name="Rectangle 13"/>
            <p:cNvSpPr/>
            <p:nvPr/>
          </p:nvSpPr>
          <p:spPr>
            <a:xfrm>
              <a:off x="10475844" y="60679"/>
              <a:ext cx="1275681" cy="2462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i="1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Mini Elevated cTrain</a:t>
              </a:r>
            </a:p>
          </p:txBody>
        </p:sp>
        <p:pic>
          <p:nvPicPr>
            <p:cNvPr id="15" name="Picture 2" descr="cTrain Corporat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035" y="0"/>
              <a:ext cx="549965" cy="61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3063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Emil\Invent2\Invent\TRAIN\JPEGS\vertical depot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222"/>
            <a:ext cx="7095116" cy="41806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511272" y="1322017"/>
            <a:ext cx="457709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</a:t>
            </a:r>
            <a:r>
              <a:rPr lang="en-US" sz="24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ertical depots - free up valuable real estate</a:t>
            </a:r>
            <a:endParaRPr lang="en-US" sz="24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11272" y="2823521"/>
            <a:ext cx="4405745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16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 algn="l"/>
            <a:r>
              <a:rPr lang="en-IN" sz="1800" dirty="0"/>
              <a:t>Depots </a:t>
            </a:r>
            <a:r>
              <a:rPr lang="en-IN" sz="1800" dirty="0" smtClean="0"/>
              <a:t>can be </a:t>
            </a:r>
            <a:r>
              <a:rPr lang="en-IN" sz="1800" dirty="0"/>
              <a:t>built above the tracks (blue structure) and can go up multiple stories. </a:t>
            </a:r>
            <a:endParaRPr lang="en-IN" sz="1800" dirty="0" smtClean="0"/>
          </a:p>
          <a:p>
            <a:pPr algn="l"/>
            <a:endParaRPr lang="en-IN" sz="1800" dirty="0"/>
          </a:p>
          <a:p>
            <a:pPr algn="l"/>
            <a:endParaRPr lang="en-IN" sz="1800" dirty="0"/>
          </a:p>
          <a:p>
            <a:pPr algn="l"/>
            <a:r>
              <a:rPr lang="en-IN" sz="1800" dirty="0" smtClean="0"/>
              <a:t>Example: streetcars </a:t>
            </a:r>
            <a:r>
              <a:rPr lang="en-IN" sz="1800" dirty="0"/>
              <a:t>depot at Cleveland Circle in Brookline, </a:t>
            </a:r>
            <a:r>
              <a:rPr lang="en-IN" sz="1800" dirty="0" smtClean="0"/>
              <a:t>MA, USE; </a:t>
            </a:r>
            <a:r>
              <a:rPr lang="en-IN" sz="1800" dirty="0"/>
              <a:t>yellow line shows the land taken up by the depot. </a:t>
            </a:r>
            <a:endParaRPr lang="en-US" sz="18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6439-3049-4DFD-9F13-7FD0062E33B9}" type="slidenum">
              <a:rPr lang="en-US" smtClean="0"/>
              <a:t>20</a:t>
            </a:fld>
            <a:endParaRPr lang="en-US"/>
          </a:p>
        </p:txBody>
      </p:sp>
      <p:pic>
        <p:nvPicPr>
          <p:cNvPr id="9" name="Picture 2" descr="http://jacob-innovations.com/sitebuilder/images/Vertical-Depot-WHITE-B-1359x57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66629"/>
            <a:ext cx="4226516" cy="179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0475844" y="0"/>
            <a:ext cx="1716156" cy="613800"/>
            <a:chOff x="10475844" y="0"/>
            <a:chExt cx="1716156" cy="613800"/>
          </a:xfrm>
        </p:grpSpPr>
        <p:sp>
          <p:nvSpPr>
            <p:cNvPr id="15" name="Rectangle 14"/>
            <p:cNvSpPr/>
            <p:nvPr/>
          </p:nvSpPr>
          <p:spPr>
            <a:xfrm>
              <a:off x="10475844" y="60679"/>
              <a:ext cx="1275681" cy="2462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i="1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Mini Elevated cTrain</a:t>
              </a:r>
            </a:p>
          </p:txBody>
        </p:sp>
        <p:pic>
          <p:nvPicPr>
            <p:cNvPr id="16" name="Picture 2" descr="cTrain Corporat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035" y="0"/>
              <a:ext cx="549965" cy="61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81803" y="60679"/>
            <a:ext cx="32662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smtClean="0">
                <a:ln w="0"/>
                <a:solidFill>
                  <a:srgbClr val="0096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Value Proposition</a:t>
            </a:r>
          </a:p>
        </p:txBody>
      </p:sp>
    </p:spTree>
    <p:extLst>
      <p:ext uri="{BB962C8B-B14F-4D97-AF65-F5344CB8AC3E}">
        <p14:creationId xmlns:p14="http://schemas.microsoft.com/office/powerpoint/2010/main" val="402447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6439-3049-4DFD-9F13-7FD0062E33B9}" type="slidenum">
              <a:rPr lang="en-US" smtClean="0"/>
              <a:t>21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0475844" y="0"/>
            <a:ext cx="1716156" cy="613800"/>
            <a:chOff x="10475844" y="0"/>
            <a:chExt cx="1716156" cy="613800"/>
          </a:xfrm>
        </p:grpSpPr>
        <p:sp>
          <p:nvSpPr>
            <p:cNvPr id="15" name="Rectangle 14"/>
            <p:cNvSpPr/>
            <p:nvPr/>
          </p:nvSpPr>
          <p:spPr>
            <a:xfrm>
              <a:off x="10475844" y="60679"/>
              <a:ext cx="1275681" cy="2462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i="1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Mini Elevated cTrain</a:t>
              </a:r>
            </a:p>
          </p:txBody>
        </p:sp>
        <p:pic>
          <p:nvPicPr>
            <p:cNvPr id="16" name="Picture 2" descr="cTrain Corporati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035" y="0"/>
              <a:ext cx="549965" cy="61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451767"/>
            <a:ext cx="8724122" cy="2095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547267"/>
            <a:ext cx="8724122" cy="174482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7650" y="947160"/>
            <a:ext cx="32662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smtClean="0">
                <a:ln w="0"/>
                <a:solidFill>
                  <a:srgbClr val="0096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Value Proposition</a:t>
            </a:r>
          </a:p>
        </p:txBody>
      </p:sp>
      <p:pic>
        <p:nvPicPr>
          <p:cNvPr id="17" name="Picture 2" descr="https://i.imgur.com/yPlQh9x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472" y="520870"/>
            <a:ext cx="5429250" cy="18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64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6439-3049-4DFD-9F13-7FD0062E33B9}" type="slidenum">
              <a:rPr lang="en-US" smtClean="0"/>
              <a:t>22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0475844" y="0"/>
            <a:ext cx="1716156" cy="613800"/>
            <a:chOff x="10475844" y="0"/>
            <a:chExt cx="1716156" cy="613800"/>
          </a:xfrm>
        </p:grpSpPr>
        <p:sp>
          <p:nvSpPr>
            <p:cNvPr id="15" name="Rectangle 14"/>
            <p:cNvSpPr/>
            <p:nvPr/>
          </p:nvSpPr>
          <p:spPr>
            <a:xfrm>
              <a:off x="10475844" y="60679"/>
              <a:ext cx="1275681" cy="2462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i="1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Mini Elevated cTrain</a:t>
              </a:r>
            </a:p>
          </p:txBody>
        </p:sp>
        <p:pic>
          <p:nvPicPr>
            <p:cNvPr id="16" name="Picture 2" descr="cTrain Corporati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035" y="0"/>
              <a:ext cx="549965" cy="61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2" descr="http://i.imgur.com/QBU9NMM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27468"/>
            <a:ext cx="5767397" cy="328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5417269"/>
            <a:ext cx="7562850" cy="101917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28600" y="1368239"/>
            <a:ext cx="48006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 smtClean="0">
                <a:ln w="0"/>
                <a:solidFill>
                  <a:srgbClr val="0096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Preparing for sea level rise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600" y="183789"/>
            <a:ext cx="32662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smtClean="0">
                <a:ln w="0"/>
                <a:solidFill>
                  <a:srgbClr val="0096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Value Proposition</a:t>
            </a:r>
          </a:p>
        </p:txBody>
      </p:sp>
    </p:spTree>
    <p:extLst>
      <p:ext uri="{BB962C8B-B14F-4D97-AF65-F5344CB8AC3E}">
        <p14:creationId xmlns:p14="http://schemas.microsoft.com/office/powerpoint/2010/main" val="317178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475844" y="0"/>
            <a:ext cx="1716156" cy="613800"/>
            <a:chOff x="10475844" y="0"/>
            <a:chExt cx="1716156" cy="613800"/>
          </a:xfrm>
        </p:grpSpPr>
        <p:sp>
          <p:nvSpPr>
            <p:cNvPr id="15" name="Rectangle 14"/>
            <p:cNvSpPr/>
            <p:nvPr/>
          </p:nvSpPr>
          <p:spPr>
            <a:xfrm>
              <a:off x="10475844" y="60679"/>
              <a:ext cx="1275681" cy="2462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i="1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Mini Elevated cTrain</a:t>
              </a:r>
            </a:p>
          </p:txBody>
        </p:sp>
        <p:pic>
          <p:nvPicPr>
            <p:cNvPr id="16" name="Picture 2" descr="cTrain Corporati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035" y="0"/>
              <a:ext cx="549965" cy="61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340391" y="437259"/>
            <a:ext cx="32662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smtClean="0">
                <a:ln w="0"/>
                <a:solidFill>
                  <a:srgbClr val="0096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Value Proposition</a:t>
            </a:r>
          </a:p>
        </p:txBody>
      </p:sp>
      <p:pic>
        <p:nvPicPr>
          <p:cNvPr id="12" name="Picture 2" descr="http://jacob-innovations.com/sitebuilder/images/8-660x343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992" y="613800"/>
            <a:ext cx="3810000" cy="198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11816" y="1245634"/>
            <a:ext cx="39243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dirty="0" smtClean="0">
                <a:ln w="0"/>
                <a:solidFill>
                  <a:srgbClr val="0096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Providing automated </a:t>
            </a:r>
            <a:r>
              <a:rPr lang="en-US" sz="1600" dirty="0" err="1" smtClean="0">
                <a:ln w="0"/>
                <a:solidFill>
                  <a:srgbClr val="0096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cTrain</a:t>
            </a:r>
            <a:r>
              <a:rPr lang="en-US" sz="1600" dirty="0" smtClean="0">
                <a:ln w="0"/>
                <a:solidFill>
                  <a:srgbClr val="0096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service over every major street can replace the entire mass transit system in a city such as Boston</a:t>
            </a:r>
          </a:p>
          <a:p>
            <a:r>
              <a:rPr lang="en-US" sz="1600" dirty="0" smtClean="0">
                <a:ln w="0"/>
                <a:solidFill>
                  <a:srgbClr val="0096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Implementation cost of approx. $2b</a:t>
            </a:r>
            <a:endParaRPr lang="en-US" sz="1600" dirty="0">
              <a:ln w="0"/>
              <a:solidFill>
                <a:srgbClr val="0096D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Picture 4" descr="https://i.imgur.com/QYZCEks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" t="4768"/>
          <a:stretch/>
        </p:blipFill>
        <p:spPr bwMode="auto">
          <a:xfrm>
            <a:off x="340391" y="2797589"/>
            <a:ext cx="7848601" cy="375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97516" y="6600746"/>
            <a:ext cx="403860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dirty="0" smtClean="0">
                <a:ln w="0"/>
                <a:solidFill>
                  <a:srgbClr val="0096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Annual budget of MBTA - $2b</a:t>
            </a:r>
            <a:endParaRPr lang="en-US" sz="1600" dirty="0">
              <a:ln w="0"/>
              <a:solidFill>
                <a:srgbClr val="0096D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918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5165" y="870767"/>
            <a:ext cx="7660342" cy="267048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85165" y="3643858"/>
            <a:ext cx="7660341" cy="27548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02510" y="659282"/>
            <a:ext cx="428949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en-US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Revenues to the state and the city </a:t>
            </a:r>
            <a:r>
              <a:rPr lang="en-US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Replacing streetcars with cTrain would free thousands of parking spaces in high demand in Boston and Brookline </a:t>
            </a:r>
          </a:p>
          <a:p>
            <a:pPr lvl="2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6439-3049-4DFD-9F13-7FD0062E33B9}" type="slidenum">
              <a:rPr lang="en-US" smtClean="0"/>
              <a:t>24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510" y="3638826"/>
            <a:ext cx="3679890" cy="275991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475844" y="0"/>
            <a:ext cx="1716156" cy="613800"/>
            <a:chOff x="10475844" y="0"/>
            <a:chExt cx="1716156" cy="613800"/>
          </a:xfrm>
        </p:grpSpPr>
        <p:sp>
          <p:nvSpPr>
            <p:cNvPr id="15" name="Rectangle 14"/>
            <p:cNvSpPr/>
            <p:nvPr/>
          </p:nvSpPr>
          <p:spPr>
            <a:xfrm>
              <a:off x="10475844" y="60679"/>
              <a:ext cx="1275681" cy="2462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i="1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Mini Elevated cTrain</a:t>
              </a:r>
            </a:p>
          </p:txBody>
        </p:sp>
        <p:pic>
          <p:nvPicPr>
            <p:cNvPr id="16" name="Picture 2" descr="cTrain Corporati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035" y="0"/>
              <a:ext cx="549965" cy="61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487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6439-3049-4DFD-9F13-7FD0062E33B9}" type="slidenum">
              <a:rPr lang="en-US" smtClean="0"/>
              <a:t>25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77152" y="236855"/>
            <a:ext cx="9310799" cy="8457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Space needed for a station at an intersection of two lines</a:t>
            </a:r>
            <a:endParaRPr lang="en-US" sz="28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2" r="12794"/>
          <a:stretch/>
        </p:blipFill>
        <p:spPr>
          <a:xfrm>
            <a:off x="108842" y="1082569"/>
            <a:ext cx="8405080" cy="49061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91399" y="887733"/>
            <a:ext cx="2814345" cy="50783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Wingdings" panose="05000000000000000000" pitchFamily="2" charset="2"/>
              <a:buChar char="§"/>
              <a:defRPr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defRPr>
            </a:lvl1pPr>
          </a:lstStyle>
          <a:p>
            <a:endParaRPr lang="en-US" dirty="0"/>
          </a:p>
          <a:p>
            <a:r>
              <a:rPr lang="en-US" dirty="0" smtClean="0"/>
              <a:t>Example of street with two lanes in each direction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Station captures approximately a quarter of the overhead space in the intersection</a:t>
            </a:r>
          </a:p>
          <a:p>
            <a:endParaRPr lang="en-US" dirty="0" smtClean="0"/>
          </a:p>
          <a:p>
            <a:r>
              <a:rPr lang="en-US" dirty="0" smtClean="0"/>
              <a:t>Ground level space only requires the surface for approximately two parking spaces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Stations at non intersecting lines are significantly smaller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475844" y="0"/>
            <a:ext cx="1716156" cy="613800"/>
            <a:chOff x="10475844" y="0"/>
            <a:chExt cx="1716156" cy="613800"/>
          </a:xfrm>
        </p:grpSpPr>
        <p:sp>
          <p:nvSpPr>
            <p:cNvPr id="12" name="Rectangle 11"/>
            <p:cNvSpPr/>
            <p:nvPr/>
          </p:nvSpPr>
          <p:spPr>
            <a:xfrm>
              <a:off x="10475844" y="60679"/>
              <a:ext cx="1275681" cy="2462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i="1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Mini Elevated cTrain</a:t>
              </a:r>
            </a:p>
          </p:txBody>
        </p:sp>
        <p:pic>
          <p:nvPicPr>
            <p:cNvPr id="13" name="Picture 2" descr="cTrain Corporat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035" y="0"/>
              <a:ext cx="549965" cy="61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089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632" y="-940"/>
            <a:ext cx="24865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Wheelchair access</a:t>
            </a:r>
            <a:endParaRPr lang="en-US" sz="24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632" y="3107354"/>
            <a:ext cx="39156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16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 algn="l"/>
            <a:r>
              <a:rPr lang="en-US" dirty="0" smtClean="0"/>
              <a:t>Each </a:t>
            </a:r>
            <a:r>
              <a:rPr lang="en-US" dirty="0"/>
              <a:t>cTrain has a dedicated wheelchair </a:t>
            </a:r>
            <a:r>
              <a:rPr lang="en-US" dirty="0" smtClean="0"/>
              <a:t>space</a:t>
            </a:r>
            <a:endParaRPr lang="en-US" dirty="0"/>
          </a:p>
          <a:p>
            <a:pPr algn="l"/>
            <a:r>
              <a:rPr lang="en-US" dirty="0" smtClean="0"/>
              <a:t>Folding </a:t>
            </a:r>
            <a:r>
              <a:rPr lang="en-US" dirty="0"/>
              <a:t>seats can be used as regular </a:t>
            </a:r>
            <a:r>
              <a:rPr lang="en-US" dirty="0" smtClean="0"/>
              <a:t>seating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35"/>
          <a:stretch/>
        </p:blipFill>
        <p:spPr>
          <a:xfrm>
            <a:off x="4068247" y="806824"/>
            <a:ext cx="7880761" cy="57553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759146" y="5011271"/>
            <a:ext cx="227640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16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 algn="l"/>
            <a:r>
              <a:rPr lang="en-US" dirty="0">
                <a:solidFill>
                  <a:srgbClr val="FFFF00"/>
                </a:solidFill>
              </a:rPr>
              <a:t>Stations include elevator with wheelchair access. 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9251104" y="6492875"/>
            <a:ext cx="2743200" cy="365125"/>
          </a:xfrm>
        </p:spPr>
        <p:txBody>
          <a:bodyPr/>
          <a:lstStyle/>
          <a:p>
            <a:fld id="{C3BB6439-3049-4DFD-9F13-7FD0062E33B9}" type="slidenum">
              <a:rPr lang="en-US" smtClean="0"/>
              <a:t>26</a:t>
            </a:fld>
            <a:endParaRPr lang="en-US" dirty="0"/>
          </a:p>
        </p:txBody>
      </p:sp>
      <p:pic>
        <p:nvPicPr>
          <p:cNvPr id="18" name="Picture 17"/>
          <p:cNvPicPr/>
          <p:nvPr/>
        </p:nvPicPr>
        <p:blipFill rotWithShape="1">
          <a:blip r:embed="rId3"/>
          <a:srcRect t="3827" r="18872"/>
          <a:stretch/>
        </p:blipFill>
        <p:spPr>
          <a:xfrm>
            <a:off x="204801" y="872292"/>
            <a:ext cx="3621509" cy="194242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475844" y="0"/>
            <a:ext cx="1716156" cy="613800"/>
            <a:chOff x="10475844" y="0"/>
            <a:chExt cx="1716156" cy="613800"/>
          </a:xfrm>
        </p:grpSpPr>
        <p:sp>
          <p:nvSpPr>
            <p:cNvPr id="20" name="Rectangle 19"/>
            <p:cNvSpPr/>
            <p:nvPr/>
          </p:nvSpPr>
          <p:spPr>
            <a:xfrm>
              <a:off x="10475844" y="60679"/>
              <a:ext cx="1275681" cy="2462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i="1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Mini Elevated cTrain</a:t>
              </a:r>
            </a:p>
          </p:txBody>
        </p:sp>
        <p:pic>
          <p:nvPicPr>
            <p:cNvPr id="21" name="Picture 2" descr="cTrain Corporat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035" y="0"/>
              <a:ext cx="549965" cy="61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Down Arrow 3"/>
          <p:cNvSpPr/>
          <p:nvPr/>
        </p:nvSpPr>
        <p:spPr>
          <a:xfrm>
            <a:off x="643666" y="1623867"/>
            <a:ext cx="96998" cy="19578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19973993">
            <a:off x="740663" y="1486031"/>
            <a:ext cx="438865" cy="235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5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632" y="-940"/>
            <a:ext cx="24865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Wheelchair access</a:t>
            </a:r>
            <a:endParaRPr lang="en-US" sz="24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9251104" y="6492875"/>
            <a:ext cx="2743200" cy="365125"/>
          </a:xfrm>
        </p:spPr>
        <p:txBody>
          <a:bodyPr/>
          <a:lstStyle/>
          <a:p>
            <a:fld id="{C3BB6439-3049-4DFD-9F13-7FD0062E33B9}" type="slidenum">
              <a:rPr lang="en-US" smtClean="0"/>
              <a:t>27</a:t>
            </a:fld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10475844" y="0"/>
            <a:ext cx="1716156" cy="613800"/>
            <a:chOff x="10475844" y="0"/>
            <a:chExt cx="1716156" cy="613800"/>
          </a:xfrm>
        </p:grpSpPr>
        <p:sp>
          <p:nvSpPr>
            <p:cNvPr id="20" name="Rectangle 19"/>
            <p:cNvSpPr/>
            <p:nvPr/>
          </p:nvSpPr>
          <p:spPr>
            <a:xfrm>
              <a:off x="10475844" y="60679"/>
              <a:ext cx="1275681" cy="2462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i="1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Mini Elevated cTrain</a:t>
              </a:r>
            </a:p>
          </p:txBody>
        </p:sp>
        <p:pic>
          <p:nvPicPr>
            <p:cNvPr id="21" name="Picture 2" descr="cTrain Corporati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035" y="0"/>
              <a:ext cx="549965" cy="61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85"/>
          <a:stretch/>
        </p:blipFill>
        <p:spPr>
          <a:xfrm>
            <a:off x="197456" y="643596"/>
            <a:ext cx="11133932" cy="566973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848146">
            <a:off x="6303438" y="5920364"/>
            <a:ext cx="2454392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16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 algn="l"/>
            <a:r>
              <a:rPr lang="en-US" sz="1200" dirty="0" smtClean="0">
                <a:solidFill>
                  <a:srgbClr val="0000FF"/>
                </a:solidFill>
              </a:rPr>
              <a:t>Wheel chair access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via elevator</a:t>
            </a:r>
            <a:endParaRPr lang="en-US" sz="1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7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2048" y="83124"/>
            <a:ext cx="5851530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Exponential benefits 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indent="-285750">
              <a:buFont typeface="Wingdings" panose="05000000000000000000" pitchFamily="2" charset="2"/>
              <a:buChar char="q"/>
            </a:pPr>
            <a:r>
              <a:rPr lang="en-US" sz="1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Worker productivity </a:t>
            </a:r>
            <a:r>
              <a:rPr lang="en-US" sz="16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less stress, less time wasted in traffic less financial strain from car costs etc.</a:t>
            </a:r>
          </a:p>
          <a:p>
            <a:endParaRPr lang="en-US" sz="16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indent="-285750">
              <a:buFont typeface="Wingdings" panose="05000000000000000000" pitchFamily="2" charset="2"/>
              <a:buChar char="q"/>
            </a:pPr>
            <a:r>
              <a:rPr lang="en-US" sz="1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Employment</a:t>
            </a:r>
            <a:r>
              <a:rPr lang="en-US" sz="16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greater access to and from underserved areas would benefit both employers and workers</a:t>
            </a:r>
          </a:p>
          <a:p>
            <a:endParaRPr lang="en-US" sz="16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indent="-285750">
              <a:buFont typeface="Wingdings" panose="05000000000000000000" pitchFamily="2" charset="2"/>
              <a:buChar char="q"/>
            </a:pPr>
            <a:r>
              <a:rPr lang="en-US" sz="1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Equity</a:t>
            </a:r>
            <a:r>
              <a:rPr lang="en-US" sz="16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more opportunities for the poor who otherwise are limited by the lack of available transport or ability to pay </a:t>
            </a:r>
          </a:p>
          <a:p>
            <a:endParaRPr lang="en-US" sz="16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indent="-285750">
              <a:buFont typeface="Wingdings" panose="05000000000000000000" pitchFamily="2" charset="2"/>
              <a:buChar char="q"/>
            </a:pPr>
            <a:r>
              <a:rPr lang="en-US" sz="16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Health - lower pollution, fewer accidents</a:t>
            </a:r>
          </a:p>
          <a:p>
            <a:endParaRPr lang="en-US" sz="16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indent="-285750">
              <a:buFont typeface="Wingdings" panose="05000000000000000000" pitchFamily="2" charset="2"/>
              <a:buChar char="q"/>
            </a:pPr>
            <a:r>
              <a:rPr lang="en-US" sz="1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Freight transportation </a:t>
            </a:r>
            <a:r>
              <a:rPr lang="en-US" sz="16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fewer cars on the roads during rush hours</a:t>
            </a:r>
          </a:p>
          <a:p>
            <a:endParaRPr lang="en-US" sz="16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indent="-285750">
              <a:buFont typeface="Wingdings" panose="05000000000000000000" pitchFamily="2" charset="2"/>
              <a:buChar char="q"/>
            </a:pPr>
            <a:r>
              <a:rPr lang="en-US" sz="1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 road maintenance </a:t>
            </a:r>
            <a:r>
              <a:rPr lang="en-US" sz="16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due to less wear of the roads.</a:t>
            </a:r>
          </a:p>
          <a:p>
            <a:endParaRPr lang="en-US" sz="16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indent="-285750">
              <a:buFont typeface="Wingdings" panose="05000000000000000000" pitchFamily="2" charset="2"/>
              <a:buChar char="q"/>
            </a:pPr>
            <a:r>
              <a:rPr lang="en-US" sz="1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Climate </a:t>
            </a:r>
            <a:r>
              <a:rPr lang="en-US" sz="16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Change Mitigation </a:t>
            </a:r>
            <a:r>
              <a:rPr lang="en-US" sz="16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if adopted worldwide, and designed to run entirely on renewable energy (part of a global convention or protocol)</a:t>
            </a: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r="12720"/>
          <a:stretch/>
        </p:blipFill>
        <p:spPr>
          <a:xfrm>
            <a:off x="6093578" y="479976"/>
            <a:ext cx="5235749" cy="30549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80141" y="3730276"/>
            <a:ext cx="544157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indent="-285750">
              <a:buFont typeface="Wingdings" panose="05000000000000000000" pitchFamily="2" charset="2"/>
              <a:buChar char="q"/>
            </a:pPr>
            <a:r>
              <a:rPr lang="en-US" sz="1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Revenues to the state and the city </a:t>
            </a:r>
            <a:r>
              <a:rPr lang="en-US" sz="16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Replacing all modes of transit with the cTrain would provide</a:t>
            </a:r>
          </a:p>
          <a:p>
            <a:pPr indent="-285750">
              <a:buFont typeface="Wingdings" panose="05000000000000000000" pitchFamily="2" charset="2"/>
              <a:buChar char="q"/>
            </a:pPr>
            <a:endParaRPr lang="en-US" sz="16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914400" lvl="4" indent="-285750">
              <a:buFont typeface="Wingdings" panose="05000000000000000000" pitchFamily="2" charset="2"/>
              <a:buChar char="Ø"/>
            </a:pPr>
            <a:r>
              <a:rPr lang="en-US" sz="16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Rental income from real estate such as subway stations</a:t>
            </a:r>
          </a:p>
          <a:p>
            <a:pPr marL="0" lvl="2" indent="-285750">
              <a:buFont typeface="Wingdings" panose="05000000000000000000" pitchFamily="2" charset="2"/>
              <a:buChar char="Ø"/>
            </a:pPr>
            <a:endParaRPr lang="en-US" sz="16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914400" lvl="4" indent="-285750">
              <a:buFont typeface="Wingdings" panose="05000000000000000000" pitchFamily="2" charset="2"/>
              <a:buChar char="Ø"/>
            </a:pPr>
            <a:r>
              <a:rPr lang="en-US" sz="16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Sale or rental of land currently used by trains and streetcars</a:t>
            </a:r>
          </a:p>
          <a:p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6439-3049-4DFD-9F13-7FD0062E33B9}" type="slidenum">
              <a:rPr lang="en-US" smtClean="0"/>
              <a:t>28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0475844" y="0"/>
            <a:ext cx="1716156" cy="613800"/>
            <a:chOff x="10475844" y="0"/>
            <a:chExt cx="1716156" cy="613800"/>
          </a:xfrm>
        </p:grpSpPr>
        <p:sp>
          <p:nvSpPr>
            <p:cNvPr id="15" name="Rectangle 14"/>
            <p:cNvSpPr/>
            <p:nvPr/>
          </p:nvSpPr>
          <p:spPr>
            <a:xfrm>
              <a:off x="10475844" y="60679"/>
              <a:ext cx="1275681" cy="2462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i="1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Mini Elevated cTrain</a:t>
              </a:r>
            </a:p>
          </p:txBody>
        </p:sp>
        <p:pic>
          <p:nvPicPr>
            <p:cNvPr id="16" name="Picture 2" descr="cTrain Corporati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035" y="0"/>
              <a:ext cx="549965" cy="61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014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9116533" y="6389922"/>
            <a:ext cx="2743200" cy="365125"/>
          </a:xfrm>
        </p:spPr>
        <p:txBody>
          <a:bodyPr/>
          <a:lstStyle/>
          <a:p>
            <a:fld id="{C3BB6439-3049-4DFD-9F13-7FD0062E33B9}" type="slidenum">
              <a:rPr lang="en-US" smtClean="0"/>
              <a:t>29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18456"/>
            <a:ext cx="40933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REVIEWS/AWARDS</a:t>
            </a:r>
            <a:endParaRPr lang="en-US" sz="40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03" y="1232107"/>
            <a:ext cx="4652585" cy="3928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9" y="632032"/>
            <a:ext cx="3276600" cy="600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02" y="1832181"/>
            <a:ext cx="4652585" cy="487984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475844" y="0"/>
            <a:ext cx="1716156" cy="613800"/>
            <a:chOff x="10475844" y="0"/>
            <a:chExt cx="1716156" cy="613800"/>
          </a:xfrm>
        </p:grpSpPr>
        <p:sp>
          <p:nvSpPr>
            <p:cNvPr id="14" name="Rectangle 13"/>
            <p:cNvSpPr/>
            <p:nvPr/>
          </p:nvSpPr>
          <p:spPr>
            <a:xfrm>
              <a:off x="10475844" y="60679"/>
              <a:ext cx="1275681" cy="2462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i="1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Mini Elevated cTrain</a:t>
              </a:r>
            </a:p>
          </p:txBody>
        </p:sp>
        <p:pic>
          <p:nvPicPr>
            <p:cNvPr id="15" name="Picture 2" descr="cTrain Corporati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035" y="0"/>
              <a:ext cx="549965" cy="61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8500" r="-120"/>
          <a:stretch/>
        </p:blipFill>
        <p:spPr>
          <a:xfrm>
            <a:off x="5445232" y="1023509"/>
            <a:ext cx="6601954" cy="4956667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9827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6439-3049-4DFD-9F13-7FD0062E33B9}" type="slidenum">
              <a:rPr lang="en-US" smtClean="0"/>
              <a:t>3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36162" y="2447367"/>
            <a:ext cx="7107465" cy="3316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	</a:t>
            </a:r>
            <a:r>
              <a:rPr lang="en-US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Accessibility</a:t>
            </a:r>
            <a:r>
              <a:rPr lang="en-US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from within an acceptable walking </a:t>
            </a:r>
            <a:r>
              <a:rPr lang="en-US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distance</a:t>
            </a:r>
            <a:endParaRPr lang="en-US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	</a:t>
            </a:r>
            <a:r>
              <a:rPr lang="en-US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Frequency</a:t>
            </a:r>
            <a:r>
              <a:rPr lang="en-US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at a reasonable wait times</a:t>
            </a:r>
            <a:r>
              <a:rPr lang="en-US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	</a:t>
            </a:r>
            <a:r>
              <a:rPr lang="en-US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Speed </a:t>
            </a:r>
            <a:r>
              <a:rPr lang="en-US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 acceptable levels</a:t>
            </a:r>
          </a:p>
          <a:p>
            <a:endParaRPr lang="en-US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	</a:t>
            </a:r>
            <a:r>
              <a:rPr lang="en-US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Comfort and privacy</a:t>
            </a:r>
            <a:r>
              <a:rPr lang="en-US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endParaRPr lang="en-US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	</a:t>
            </a:r>
            <a:r>
              <a:rPr lang="en-US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Cost </a:t>
            </a:r>
            <a:r>
              <a:rPr lang="en-US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level acceptable to passenger.</a:t>
            </a:r>
          </a:p>
          <a:p>
            <a:endParaRPr lang="en-US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	</a:t>
            </a:r>
            <a:r>
              <a:rPr lang="en-US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Emissions and noise </a:t>
            </a:r>
            <a:r>
              <a:rPr lang="en-US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free mass transit. </a:t>
            </a:r>
          </a:p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24643" y="905847"/>
            <a:ext cx="113263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order to provide a comprehensive solution mass transit needs to meet the following needs:</a:t>
            </a:r>
            <a:endParaRPr lang="en-US" sz="28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88942" y="1925330"/>
            <a:ext cx="3760693" cy="39734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Mass transit by levels:</a:t>
            </a:r>
          </a:p>
          <a:p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endParaRPr lang="en-US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elow ground</a:t>
            </a:r>
          </a:p>
          <a:p>
            <a:pPr lvl="2"/>
            <a:endParaRPr lang="en-US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 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ground 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level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b="1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bove </a:t>
            </a:r>
            <a:r>
              <a:rPr lang="en-US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ground level </a:t>
            </a:r>
            <a:endParaRPr lang="en-US" b="1" u="sng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1"/>
            <a:endParaRPr lang="en-US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1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ELEVATED MASS TRANSIT – optimal model for a comprehensive solution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475844" y="0"/>
            <a:ext cx="1716156" cy="613800"/>
            <a:chOff x="10475844" y="0"/>
            <a:chExt cx="1716156" cy="613800"/>
          </a:xfrm>
        </p:grpSpPr>
        <p:sp>
          <p:nvSpPr>
            <p:cNvPr id="10" name="Rectangle 9"/>
            <p:cNvSpPr/>
            <p:nvPr/>
          </p:nvSpPr>
          <p:spPr>
            <a:xfrm>
              <a:off x="10475844" y="60679"/>
              <a:ext cx="1275681" cy="2462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i="1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Mini Elevated cTrain</a:t>
              </a:r>
            </a:p>
          </p:txBody>
        </p:sp>
        <p:pic>
          <p:nvPicPr>
            <p:cNvPr id="11" name="Picture 2" descr="cTrain Corporati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035" y="0"/>
              <a:ext cx="549965" cy="61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9193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9116533" y="6389922"/>
            <a:ext cx="2743200" cy="365125"/>
          </a:xfrm>
        </p:spPr>
        <p:txBody>
          <a:bodyPr/>
          <a:lstStyle/>
          <a:p>
            <a:fld id="{C3BB6439-3049-4DFD-9F13-7FD0062E33B9}" type="slidenum">
              <a:rPr lang="en-US" smtClean="0"/>
              <a:t>30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35331" y="-8932"/>
            <a:ext cx="20753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REVIEWS</a:t>
            </a:r>
            <a:endParaRPr lang="en-US" sz="40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041" y="2513724"/>
            <a:ext cx="8383169" cy="42413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040" y="432891"/>
            <a:ext cx="8383169" cy="20559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3132" y="2317005"/>
            <a:ext cx="296408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  <a:latin typeface="open-sans"/>
              </a:rPr>
              <a:t>“The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open-sans"/>
              </a:rPr>
              <a:t>design is an elegant, lightweight attempt to address issues that have hampered elevated mass transit in the past-namely, access, cost, comfort, speed, frequency, and air, noise, and visual pollution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  <a:latin typeface="open-sans"/>
              </a:rPr>
              <a:t>.”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open-sans"/>
              </a:rPr>
              <a:t> </a:t>
            </a:r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475844" y="0"/>
            <a:ext cx="1716156" cy="613800"/>
            <a:chOff x="10475844" y="0"/>
            <a:chExt cx="1716156" cy="613800"/>
          </a:xfrm>
        </p:grpSpPr>
        <p:sp>
          <p:nvSpPr>
            <p:cNvPr id="11" name="Rectangle 10"/>
            <p:cNvSpPr/>
            <p:nvPr/>
          </p:nvSpPr>
          <p:spPr>
            <a:xfrm>
              <a:off x="10475844" y="60679"/>
              <a:ext cx="1275681" cy="2462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i="1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Mini Elevated cTrain</a:t>
              </a:r>
            </a:p>
          </p:txBody>
        </p:sp>
        <p:pic>
          <p:nvPicPr>
            <p:cNvPr id="13" name="Picture 2" descr="cTrain Corporat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035" y="0"/>
              <a:ext cx="549965" cy="61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215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9116533" y="6389922"/>
            <a:ext cx="2743200" cy="365125"/>
          </a:xfrm>
        </p:spPr>
        <p:txBody>
          <a:bodyPr/>
          <a:lstStyle/>
          <a:p>
            <a:fld id="{C3BB6439-3049-4DFD-9F13-7FD0062E33B9}" type="slidenum">
              <a:rPr lang="en-US" smtClean="0"/>
              <a:t>31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03" y="698954"/>
            <a:ext cx="3524250" cy="590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76036"/>
          <a:stretch/>
        </p:blipFill>
        <p:spPr>
          <a:xfrm>
            <a:off x="300187" y="1498280"/>
            <a:ext cx="6308212" cy="1327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996" y="432891"/>
            <a:ext cx="3517716" cy="3136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331" y="2702909"/>
            <a:ext cx="2927645" cy="6627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0186" y="432891"/>
            <a:ext cx="10008845" cy="31365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3675" y="-124050"/>
            <a:ext cx="42091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cTrain Project in India</a:t>
            </a:r>
            <a:endParaRPr lang="en-US" sz="36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243" y="3652534"/>
            <a:ext cx="5549788" cy="303700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332" y="3801495"/>
            <a:ext cx="4095244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16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Government of India organized </a:t>
            </a:r>
            <a:r>
              <a:rPr lang="en-US" sz="16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exhibit on </a:t>
            </a:r>
            <a:r>
              <a:rPr lang="en-US" sz="16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Nov. </a:t>
            </a:r>
            <a:r>
              <a:rPr lang="en-US" sz="16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2016</a:t>
            </a:r>
            <a:r>
              <a:rPr lang="en-US" sz="16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16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</a:t>
            </a:r>
            <a:r>
              <a:rPr lang="en-US" sz="16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new ideas and innovations for the Railways </a:t>
            </a:r>
            <a:r>
              <a:rPr lang="en-US" sz="16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sector.</a:t>
            </a:r>
          </a:p>
          <a:p>
            <a:pPr algn="just"/>
            <a:endParaRPr lang="en-US" sz="16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16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Honorable Prime Minister of India, </a:t>
            </a:r>
            <a:r>
              <a:rPr lang="en-US" sz="16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Mr</a:t>
            </a:r>
            <a:r>
              <a:rPr lang="en-US" sz="16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Narendra Modi, </a:t>
            </a:r>
            <a:r>
              <a:rPr lang="en-US" sz="16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speaking with Dr. </a:t>
            </a:r>
            <a:r>
              <a:rPr lang="en-US" sz="16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Ashwani</a:t>
            </a:r>
            <a:r>
              <a:rPr lang="en-US" sz="16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Kumar reviewing the cTrain,</a:t>
            </a:r>
            <a:endParaRPr lang="en-US" sz="16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475844" y="0"/>
            <a:ext cx="1716156" cy="613800"/>
            <a:chOff x="10475844" y="0"/>
            <a:chExt cx="1716156" cy="613800"/>
          </a:xfrm>
        </p:grpSpPr>
        <p:sp>
          <p:nvSpPr>
            <p:cNvPr id="17" name="Rectangle 16"/>
            <p:cNvSpPr/>
            <p:nvPr/>
          </p:nvSpPr>
          <p:spPr>
            <a:xfrm>
              <a:off x="10475844" y="60679"/>
              <a:ext cx="1275681" cy="2462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i="1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Mini Elevated cTrain</a:t>
              </a:r>
            </a:p>
          </p:txBody>
        </p:sp>
        <p:pic>
          <p:nvPicPr>
            <p:cNvPr id="18" name="Picture 2" descr="cTrain Corporatio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035" y="0"/>
              <a:ext cx="549965" cy="61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7256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899" y="137623"/>
            <a:ext cx="744573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Mini Elevated </a:t>
            </a:r>
            <a:r>
              <a:rPr lang="en-US" sz="2000" b="1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cTrain</a:t>
            </a:r>
            <a:r>
              <a:rPr lang="en-US" sz="2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en-US" sz="2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comprehensive solution for urban mobility</a:t>
            </a:r>
            <a:endParaRPr lang="en-US" sz="20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6439-3049-4DFD-9F13-7FD0062E33B9}" type="slidenum">
              <a:rPr lang="en-US" smtClean="0"/>
              <a:t>32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0475844" y="0"/>
            <a:ext cx="1716156" cy="613800"/>
            <a:chOff x="10475844" y="0"/>
            <a:chExt cx="1716156" cy="613800"/>
          </a:xfrm>
        </p:grpSpPr>
        <p:sp>
          <p:nvSpPr>
            <p:cNvPr id="12" name="Rectangle 11"/>
            <p:cNvSpPr/>
            <p:nvPr/>
          </p:nvSpPr>
          <p:spPr>
            <a:xfrm>
              <a:off x="10475844" y="60679"/>
              <a:ext cx="1275681" cy="2462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i="1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Mini Elevated cTrain</a:t>
              </a:r>
            </a:p>
          </p:txBody>
        </p:sp>
        <p:pic>
          <p:nvPicPr>
            <p:cNvPr id="16" name="Picture 2" descr="cTrain Corporati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035" y="0"/>
              <a:ext cx="549965" cy="61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69"/>
          <a:stretch/>
        </p:blipFill>
        <p:spPr>
          <a:xfrm>
            <a:off x="0" y="646273"/>
            <a:ext cx="9384145" cy="646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5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899" y="137623"/>
            <a:ext cx="744573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Mini Elevated </a:t>
            </a:r>
            <a:r>
              <a:rPr lang="en-US" sz="2000" b="1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cTrain</a:t>
            </a:r>
            <a:r>
              <a:rPr lang="en-US" sz="2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en-US" sz="2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comprehensive solution for urban mobility</a:t>
            </a:r>
            <a:endParaRPr lang="en-US" sz="20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6439-3049-4DFD-9F13-7FD0062E33B9}" type="slidenum">
              <a:rPr lang="en-US" smtClean="0"/>
              <a:t>33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44"/>
          <a:stretch/>
        </p:blipFill>
        <p:spPr>
          <a:xfrm>
            <a:off x="0" y="831987"/>
            <a:ext cx="11312881" cy="602601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475844" y="0"/>
            <a:ext cx="1716156" cy="613800"/>
            <a:chOff x="10475844" y="0"/>
            <a:chExt cx="1716156" cy="613800"/>
          </a:xfrm>
        </p:grpSpPr>
        <p:sp>
          <p:nvSpPr>
            <p:cNvPr id="12" name="Rectangle 11"/>
            <p:cNvSpPr/>
            <p:nvPr/>
          </p:nvSpPr>
          <p:spPr>
            <a:xfrm>
              <a:off x="10475844" y="60679"/>
              <a:ext cx="1275681" cy="2462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i="1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Mini Elevated cTrain</a:t>
              </a:r>
            </a:p>
          </p:txBody>
        </p:sp>
        <p:pic>
          <p:nvPicPr>
            <p:cNvPr id="16" name="Picture 2" descr="cTrain Corporati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035" y="0"/>
              <a:ext cx="549965" cy="61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292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211024"/>
            <a:ext cx="9245599" cy="662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Why has ELEVATED MASS TRANSIT failed to provide a comprehensive solution to date?</a:t>
            </a:r>
            <a:endParaRPr lang="en-US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589392" y="1127050"/>
            <a:ext cx="2386890" cy="16547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2976282" y="2516568"/>
            <a:ext cx="970137" cy="2589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IN" sz="1000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Chicago L Train</a:t>
            </a:r>
            <a:endParaRPr lang="en-US" sz="1000" u="sng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7999" y="985568"/>
            <a:ext cx="4643717" cy="1365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Elevated trains present problems: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Visual blight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Noise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Cleanliness</a:t>
            </a:r>
            <a:endParaRPr lang="en-US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1"/>
          <a:stretch>
            <a:fillRect/>
          </a:stretch>
        </p:blipFill>
        <p:spPr bwMode="auto">
          <a:xfrm>
            <a:off x="589392" y="3103760"/>
            <a:ext cx="2386890" cy="154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70964" y="46958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66178" y="4388049"/>
            <a:ext cx="1598515" cy="2589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0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N" sz="10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www.seattlemonorail.com</a:t>
            </a:r>
            <a:endParaRPr lang="en-US" sz="1000" u="sng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77899" y="3018993"/>
            <a:ext cx="5088645" cy="1365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Monorails provide an improvement but are limited to areas with sufficiently wide open space.</a:t>
            </a:r>
          </a:p>
        </p:txBody>
      </p:sp>
      <p:pic>
        <p:nvPicPr>
          <p:cNvPr id="19" name="Picture 18"/>
          <p:cNvPicPr/>
          <p:nvPr/>
        </p:nvPicPr>
        <p:blipFill>
          <a:blip r:embed="rId6"/>
          <a:stretch>
            <a:fillRect/>
          </a:stretch>
        </p:blipFill>
        <p:spPr>
          <a:xfrm>
            <a:off x="589392" y="4902146"/>
            <a:ext cx="2386890" cy="18193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515504"/>
            <a:ext cx="5118847" cy="26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0" marR="0" indent="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IN" sz="1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wikipedia.org/wiki/</a:t>
            </a:r>
            <a:r>
              <a:rPr lang="en-IN" sz="1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SkyTran</a:t>
            </a:r>
            <a:r>
              <a:rPr lang="en-IN" sz="1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55576" y="4744685"/>
            <a:ext cx="6090023" cy="17046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Personal Rapid Transit are less limited by available open space.</a:t>
            </a:r>
          </a:p>
          <a:p>
            <a:r>
              <a:rPr lang="en-US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Visual blight - require a large number of pods to meet demand in order to provide a comprehensive solution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0475844" y="0"/>
            <a:ext cx="1716156" cy="613800"/>
            <a:chOff x="10475844" y="0"/>
            <a:chExt cx="1716156" cy="613800"/>
          </a:xfrm>
        </p:grpSpPr>
        <p:sp>
          <p:nvSpPr>
            <p:cNvPr id="16" name="Rectangle 15"/>
            <p:cNvSpPr/>
            <p:nvPr/>
          </p:nvSpPr>
          <p:spPr>
            <a:xfrm>
              <a:off x="10475844" y="60679"/>
              <a:ext cx="1275681" cy="2462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i="1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Mini Elevated cTrain</a:t>
              </a:r>
            </a:p>
          </p:txBody>
        </p:sp>
        <p:pic>
          <p:nvPicPr>
            <p:cNvPr id="17" name="Picture 2" descr="cTrain Corporatio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035" y="0"/>
              <a:ext cx="549965" cy="61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872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6439-3049-4DFD-9F13-7FD0062E33B9}" type="slidenum">
              <a:rPr lang="en-US" smtClean="0"/>
              <a:t>5</a:t>
            </a:fld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48392" y="1213235"/>
            <a:ext cx="2488427" cy="6586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Travel </a:t>
            </a: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both above and below the </a:t>
            </a:r>
            <a:r>
              <a:rPr lang="en-US" sz="1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tracks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2665256" y="1415537"/>
            <a:ext cx="230909" cy="1293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008233" y="1231560"/>
            <a:ext cx="408188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Keeps the cTrain at maximum distance away from built environment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>
            <a:off x="3008233" y="1915942"/>
            <a:ext cx="408188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lvl="2"/>
            <a:r>
              <a:rPr lang="en-US" sz="1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Optimal for centered support – i.e. travel above and below tracks.         And for minimizing visual impact of supporting structures</a:t>
            </a:r>
            <a:endParaRPr lang="en-US" sz="16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2665256" y="2202131"/>
            <a:ext cx="230909" cy="1293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48393" y="2029822"/>
            <a:ext cx="2488427" cy="6359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Use of arches as supporting structures </a:t>
            </a:r>
            <a:endParaRPr lang="en-US" sz="16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5756" y="76210"/>
            <a:ext cx="637817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Proposed design</a:t>
            </a:r>
          </a:p>
          <a:p>
            <a:r>
              <a:rPr lang="en-US" sz="32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cTrain concept – elevated mini trains</a:t>
            </a:r>
            <a:endParaRPr lang="en-US" sz="32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179" y="2846546"/>
            <a:ext cx="5287045" cy="39665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" y="2869451"/>
            <a:ext cx="5782808" cy="40162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156" y="497827"/>
            <a:ext cx="2953844" cy="221538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475844" y="0"/>
            <a:ext cx="1716156" cy="613800"/>
            <a:chOff x="10475844" y="0"/>
            <a:chExt cx="1716156" cy="613800"/>
          </a:xfrm>
        </p:grpSpPr>
        <p:sp>
          <p:nvSpPr>
            <p:cNvPr id="19" name="Rectangle 18"/>
            <p:cNvSpPr/>
            <p:nvPr/>
          </p:nvSpPr>
          <p:spPr>
            <a:xfrm>
              <a:off x="10475844" y="60679"/>
              <a:ext cx="1275681" cy="2462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i="1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Mini Elevated cTrain</a:t>
              </a:r>
            </a:p>
          </p:txBody>
        </p:sp>
        <p:pic>
          <p:nvPicPr>
            <p:cNvPr id="22" name="Picture 2" descr="cTrain Corporatio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035" y="0"/>
              <a:ext cx="549965" cy="61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1625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6439-3049-4DFD-9F13-7FD0062E33B9}" type="slidenum">
              <a:rPr lang="en-US" smtClean="0"/>
              <a:t>6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5" r="32576" b="30869"/>
          <a:stretch/>
        </p:blipFill>
        <p:spPr>
          <a:xfrm>
            <a:off x="205326" y="3108521"/>
            <a:ext cx="6409835" cy="361295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357037" y="717758"/>
            <a:ext cx="4516248" cy="5170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Minimal height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+ Minimal width                           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9582912" y="2407977"/>
            <a:ext cx="2471928" cy="6586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minimally visible supporting structures   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786855" y="1753757"/>
            <a:ext cx="334513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Minimal thickness of tracks and supporting structures (&amp; low cost) 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4658" y="3125338"/>
            <a:ext cx="4389141" cy="356850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23463" y="133154"/>
            <a:ext cx="411608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Proposed design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0475844" y="0"/>
            <a:ext cx="1716156" cy="613800"/>
            <a:chOff x="10475844" y="0"/>
            <a:chExt cx="1716156" cy="613800"/>
          </a:xfrm>
        </p:grpSpPr>
        <p:sp>
          <p:nvSpPr>
            <p:cNvPr id="19" name="Rectangle 18"/>
            <p:cNvSpPr/>
            <p:nvPr/>
          </p:nvSpPr>
          <p:spPr>
            <a:xfrm>
              <a:off x="10475844" y="60679"/>
              <a:ext cx="1275681" cy="2462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i="1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Mini Elevated cTrain</a:t>
              </a:r>
            </a:p>
          </p:txBody>
        </p:sp>
        <p:pic>
          <p:nvPicPr>
            <p:cNvPr id="21" name="Picture 2" descr="cTrain Corporati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035" y="0"/>
              <a:ext cx="549965" cy="61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12924" r="1559"/>
          <a:stretch/>
        </p:blipFill>
        <p:spPr>
          <a:xfrm>
            <a:off x="205326" y="143681"/>
            <a:ext cx="3559526" cy="239179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1985088" y="4293681"/>
            <a:ext cx="1" cy="762951"/>
          </a:xfrm>
          <a:prstGeom prst="straightConnector1">
            <a:avLst/>
          </a:prstGeom>
          <a:ln w="412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Arrow 26"/>
          <p:cNvSpPr/>
          <p:nvPr/>
        </p:nvSpPr>
        <p:spPr>
          <a:xfrm>
            <a:off x="7483941" y="1910290"/>
            <a:ext cx="230909" cy="1293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9322262" y="2708497"/>
            <a:ext cx="230909" cy="1293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5878095" y="1408385"/>
            <a:ext cx="230909" cy="1293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187862" y="1267599"/>
            <a:ext cx="2693791" cy="410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minimal weight per train 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010184" y="5238022"/>
            <a:ext cx="785543" cy="0"/>
          </a:xfrm>
          <a:prstGeom prst="straightConnector1">
            <a:avLst/>
          </a:prstGeom>
          <a:ln w="412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2037079" y="5026394"/>
            <a:ext cx="648804" cy="210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1.5m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418580" y="4519819"/>
            <a:ext cx="648804" cy="210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1.7m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964657" y="6336313"/>
            <a:ext cx="2136295" cy="357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Seating room only</a:t>
            </a:r>
            <a:endParaRPr lang="en-US" sz="1600" dirty="0" smtClean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424289" y="6369312"/>
            <a:ext cx="5598347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Comparison in size versus monorail and elevated train</a:t>
            </a:r>
            <a:endParaRPr lang="en-US" dirty="0" smtClean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2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679"/>
            <a:ext cx="582781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are the wheels going to cross intersecting tracks?</a:t>
            </a:r>
            <a:endParaRPr lang="en-US" sz="20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475844" y="0"/>
            <a:ext cx="1716156" cy="613800"/>
            <a:chOff x="10475844" y="0"/>
            <a:chExt cx="1716156" cy="613800"/>
          </a:xfrm>
        </p:grpSpPr>
        <p:sp>
          <p:nvSpPr>
            <p:cNvPr id="18" name="Rectangle 17"/>
            <p:cNvSpPr/>
            <p:nvPr/>
          </p:nvSpPr>
          <p:spPr>
            <a:xfrm>
              <a:off x="10475844" y="60679"/>
              <a:ext cx="1275681" cy="2462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i="1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Mini Elevated cTrain</a:t>
              </a:r>
            </a:p>
          </p:txBody>
        </p:sp>
        <p:pic>
          <p:nvPicPr>
            <p:cNvPr id="19" name="Picture 2" descr="cTrain Corporati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035" y="0"/>
              <a:ext cx="549965" cy="61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814" y="169449"/>
            <a:ext cx="2577642" cy="1112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7" y="1317812"/>
            <a:ext cx="11524074" cy="554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4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16266"/>
            <a:ext cx="582781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are the wheels going to cross intersecting tracks?</a:t>
            </a:r>
            <a:endParaRPr lang="en-US" sz="20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6439-3049-4DFD-9F13-7FD0062E33B9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/>
          <p:cNvPicPr/>
          <p:nvPr/>
        </p:nvPicPr>
        <p:blipFill rotWithShape="1">
          <a:blip r:embed="rId2"/>
          <a:srcRect r="48059" b="15741"/>
          <a:stretch/>
        </p:blipFill>
        <p:spPr bwMode="auto">
          <a:xfrm>
            <a:off x="3793470" y="540452"/>
            <a:ext cx="2806148" cy="25302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431" y="431899"/>
            <a:ext cx="4101953" cy="27151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2" r="28309"/>
          <a:stretch/>
        </p:blipFill>
        <p:spPr>
          <a:xfrm>
            <a:off x="-12431" y="3440552"/>
            <a:ext cx="4101953" cy="34174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5162" t="14686" r="11680" b="9220"/>
          <a:stretch/>
        </p:blipFill>
        <p:spPr>
          <a:xfrm>
            <a:off x="5921784" y="3258985"/>
            <a:ext cx="6236091" cy="351289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0475844" y="0"/>
            <a:ext cx="1716156" cy="613800"/>
            <a:chOff x="10475844" y="0"/>
            <a:chExt cx="1716156" cy="613800"/>
          </a:xfrm>
        </p:grpSpPr>
        <p:sp>
          <p:nvSpPr>
            <p:cNvPr id="18" name="Rectangle 17"/>
            <p:cNvSpPr/>
            <p:nvPr/>
          </p:nvSpPr>
          <p:spPr>
            <a:xfrm>
              <a:off x="10475844" y="60679"/>
              <a:ext cx="1275681" cy="2462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i="1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Mini Elevated cTrain</a:t>
              </a:r>
            </a:p>
          </p:txBody>
        </p:sp>
        <p:pic>
          <p:nvPicPr>
            <p:cNvPr id="19" name="Picture 2" descr="cTrain Corporatio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035" y="0"/>
              <a:ext cx="549965" cy="61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" name="Straight Arrow Connector 2"/>
          <p:cNvCxnSpPr/>
          <p:nvPr/>
        </p:nvCxnSpPr>
        <p:spPr>
          <a:xfrm flipH="1" flipV="1">
            <a:off x="274320" y="4222312"/>
            <a:ext cx="4723266" cy="901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997586" y="4312428"/>
            <a:ext cx="3481396" cy="2651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l="60727" b="9292"/>
          <a:stretch/>
        </p:blipFill>
        <p:spPr>
          <a:xfrm>
            <a:off x="7663868" y="84799"/>
            <a:ext cx="2286251" cy="285196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105656" y="5513833"/>
            <a:ext cx="202428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Using transitional – crossing tracks, for support when crossing opening 270 (or 46)</a:t>
            </a:r>
            <a:endParaRPr lang="en-US" sz="16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2112264" y="5513832"/>
            <a:ext cx="2185416" cy="12076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297680" y="5513832"/>
            <a:ext cx="5252720" cy="4549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110575" y="4347653"/>
            <a:ext cx="180629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16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rossing of upper wheels (over lower tracks)</a:t>
            </a:r>
            <a:endParaRPr lang="en-US" sz="16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838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5835" y="110019"/>
            <a:ext cx="176604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Privacy</a:t>
            </a:r>
            <a:endParaRPr lang="en-US" sz="28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987" y="646918"/>
            <a:ext cx="10703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Each seat is designated for one passenger but can accommodate two people (if they so choose)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6439-3049-4DFD-9F13-7FD0062E33B9}" type="slidenum">
              <a:rPr lang="en-US" smtClean="0"/>
              <a:t>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70"/>
          <a:stretch/>
        </p:blipFill>
        <p:spPr>
          <a:xfrm>
            <a:off x="589661" y="1272757"/>
            <a:ext cx="7197272" cy="4601289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3"/>
          <a:srcRect l="19039"/>
          <a:stretch/>
        </p:blipFill>
        <p:spPr>
          <a:xfrm>
            <a:off x="7952881" y="1272757"/>
            <a:ext cx="3907224" cy="24322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69907" y="3776808"/>
            <a:ext cx="4073171" cy="92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Section with at least two </a:t>
            </a:r>
            <a:r>
              <a:rPr lang="en-US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n-US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eats facing each other to enable up to 4 adults to sit together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8406" y="5945887"/>
            <a:ext cx="9610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CAPACITY: by providing cTrain extensive coverage and high frequency, spread over every main street the system can meet the demand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0475844" y="0"/>
            <a:ext cx="1716156" cy="613800"/>
            <a:chOff x="10475844" y="0"/>
            <a:chExt cx="1716156" cy="613800"/>
          </a:xfrm>
        </p:grpSpPr>
        <p:sp>
          <p:nvSpPr>
            <p:cNvPr id="16" name="Rectangle 15"/>
            <p:cNvSpPr/>
            <p:nvPr/>
          </p:nvSpPr>
          <p:spPr>
            <a:xfrm>
              <a:off x="10475844" y="60679"/>
              <a:ext cx="1275681" cy="2462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i="1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Mini Elevated cTrain</a:t>
              </a:r>
            </a:p>
          </p:txBody>
        </p:sp>
        <p:pic>
          <p:nvPicPr>
            <p:cNvPr id="17" name="Picture 2" descr="cTrain Corporat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035" y="0"/>
              <a:ext cx="549965" cy="61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725567" y="3799988"/>
            <a:ext cx="1779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Wheelchair access on every train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014984" y="3670731"/>
            <a:ext cx="163876" cy="20632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ight Arrow 2"/>
          <p:cNvSpPr/>
          <p:nvPr/>
        </p:nvSpPr>
        <p:spPr>
          <a:xfrm>
            <a:off x="9104382" y="2098464"/>
            <a:ext cx="391936" cy="160951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10800000">
            <a:off x="9815780" y="2104477"/>
            <a:ext cx="391936" cy="160951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6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20602</TotalTime>
  <Words>1308</Words>
  <Application>Microsoft Office PowerPoint</Application>
  <PresentationFormat>Widescreen</PresentationFormat>
  <Paragraphs>258</Paragraphs>
  <Slides>33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Arial</vt:lpstr>
      <vt:lpstr>Calibri</vt:lpstr>
      <vt:lpstr>Calibri Light</vt:lpstr>
      <vt:lpstr>Courier New</vt:lpstr>
      <vt:lpstr>open-sans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 Jacob</dc:creator>
  <cp:lastModifiedBy>Emil Jacob</cp:lastModifiedBy>
  <cp:revision>279</cp:revision>
  <cp:lastPrinted>2016-02-19T04:12:48Z</cp:lastPrinted>
  <dcterms:created xsi:type="dcterms:W3CDTF">2016-01-14T15:00:48Z</dcterms:created>
  <dcterms:modified xsi:type="dcterms:W3CDTF">2018-08-03T10:51:21Z</dcterms:modified>
</cp:coreProperties>
</file>