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0" r:id="rId4"/>
    <p:sldId id="269" r:id="rId5"/>
    <p:sldId id="270" r:id="rId6"/>
    <p:sldId id="272" r:id="rId7"/>
    <p:sldId id="273" r:id="rId8"/>
    <p:sldId id="271" r:id="rId9"/>
    <p:sldId id="265" r:id="rId10"/>
    <p:sldId id="266"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p:cViewPr varScale="1">
        <p:scale>
          <a:sx n="83" d="100"/>
          <a:sy n="83" d="100"/>
        </p:scale>
        <p:origin x="6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A4D615-6486-47C7-83CE-030FFB4810C9}"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12751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A4D615-6486-47C7-83CE-030FFB4810C9}"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307256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A4D615-6486-47C7-83CE-030FFB4810C9}"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251079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A4D615-6486-47C7-83CE-030FFB4810C9}"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93226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A4D615-6486-47C7-83CE-030FFB4810C9}"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158334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A4D615-6486-47C7-83CE-030FFB4810C9}"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223534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A4D615-6486-47C7-83CE-030FFB4810C9}"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236155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A4D615-6486-47C7-83CE-030FFB4810C9}" type="datetimeFigureOut">
              <a:rPr lang="en-US" smtClean="0"/>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13459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4D615-6486-47C7-83CE-030FFB4810C9}" type="datetimeFigureOut">
              <a:rPr lang="en-US" smtClean="0"/>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23047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4D615-6486-47C7-83CE-030FFB4810C9}"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1590179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4D615-6486-47C7-83CE-030FFB4810C9}"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F3CA0-F6F0-4A20-BCD1-85A8DACCECDD}" type="slidenum">
              <a:rPr lang="en-US" smtClean="0"/>
              <a:t>‹#›</a:t>
            </a:fld>
            <a:endParaRPr lang="en-US"/>
          </a:p>
        </p:txBody>
      </p:sp>
    </p:spTree>
    <p:extLst>
      <p:ext uri="{BB962C8B-B14F-4D97-AF65-F5344CB8AC3E}">
        <p14:creationId xmlns:p14="http://schemas.microsoft.com/office/powerpoint/2010/main" val="390830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4D615-6486-47C7-83CE-030FFB4810C9}" type="datetimeFigureOut">
              <a:rPr lang="en-US" smtClean="0"/>
              <a:t>11/28/2017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F3CA0-F6F0-4A20-BCD1-85A8DACCECDD}" type="slidenum">
              <a:rPr lang="en-US" smtClean="0"/>
              <a:t>‹#›</a:t>
            </a:fld>
            <a:endParaRPr lang="en-US"/>
          </a:p>
        </p:txBody>
      </p:sp>
    </p:spTree>
    <p:extLst>
      <p:ext uri="{BB962C8B-B14F-4D97-AF65-F5344CB8AC3E}">
        <p14:creationId xmlns:p14="http://schemas.microsoft.com/office/powerpoint/2010/main" val="349212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491591" y="2821525"/>
            <a:ext cx="1555731" cy="938719"/>
          </a:xfrm>
          <a:prstGeom prst="rect">
            <a:avLst/>
          </a:prstGeom>
          <a:noFill/>
        </p:spPr>
        <p:txBody>
          <a:bodyPr wrap="square" rtlCol="0">
            <a:spAutoFit/>
          </a:bodyPr>
          <a:lstStyle/>
          <a:p>
            <a:r>
              <a:rPr lang="en-US" sz="1100" dirty="0"/>
              <a:t>Passengers can switch between the two lines via stairs connecting upper and lower floors</a:t>
            </a:r>
            <a:endParaRPr lang="en-US" sz="1100" dirty="0"/>
          </a:p>
          <a:p>
            <a:endParaRPr lang="en-US" sz="1100" dirty="0"/>
          </a:p>
        </p:txBody>
      </p:sp>
      <p:sp>
        <p:nvSpPr>
          <p:cNvPr id="3" name="TextBox 2"/>
          <p:cNvSpPr txBox="1"/>
          <p:nvPr/>
        </p:nvSpPr>
        <p:spPr>
          <a:xfrm>
            <a:off x="1676401" y="2663606"/>
            <a:ext cx="3429293" cy="1015663"/>
          </a:xfrm>
          <a:prstGeom prst="rect">
            <a:avLst/>
          </a:prstGeom>
          <a:noFill/>
        </p:spPr>
        <p:txBody>
          <a:bodyPr wrap="square" rtlCol="0">
            <a:spAutoFit/>
          </a:bodyPr>
          <a:lstStyle/>
          <a:p>
            <a:r>
              <a:rPr lang="en-US" sz="1200" b="1" dirty="0"/>
              <a:t>Overview: </a:t>
            </a:r>
            <a:r>
              <a:rPr lang="en-US" sz="1200" dirty="0"/>
              <a:t>Intersection of two train lines. </a:t>
            </a:r>
          </a:p>
          <a:p>
            <a:r>
              <a:rPr lang="en-US" sz="1200" dirty="0"/>
              <a:t>Each line has two directions where one train travels above the tracks in one direction while the other travels </a:t>
            </a:r>
            <a:r>
              <a:rPr lang="en-US" sz="1200" dirty="0"/>
              <a:t> below </a:t>
            </a:r>
            <a:r>
              <a:rPr lang="en-US" sz="1200" dirty="0"/>
              <a:t>the tracks in the opposite direction. Hence the station has two levels.</a:t>
            </a:r>
          </a:p>
        </p:txBody>
      </p:sp>
      <p:sp>
        <p:nvSpPr>
          <p:cNvPr id="2" name="Slide Number Placeholder 1"/>
          <p:cNvSpPr>
            <a:spLocks noGrp="1"/>
          </p:cNvSpPr>
          <p:nvPr>
            <p:ph type="sldNum" sz="quarter" idx="12"/>
          </p:nvPr>
        </p:nvSpPr>
        <p:spPr/>
        <p:txBody>
          <a:bodyPr/>
          <a:lstStyle/>
          <a:p>
            <a:fld id="{C535C224-EDAD-42A2-BF26-028782B5C178}" type="slidenum">
              <a:rPr lang="en-US" smtClean="0"/>
              <a:t>1</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524" y="3822273"/>
            <a:ext cx="4437477" cy="249813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814262"/>
            <a:ext cx="4419600" cy="2488071"/>
          </a:xfrm>
          <a:prstGeom prst="rect">
            <a:avLst/>
          </a:prstGeom>
        </p:spPr>
      </p:pic>
      <p:cxnSp>
        <p:nvCxnSpPr>
          <p:cNvPr id="12" name="Straight Arrow Connector 11"/>
          <p:cNvCxnSpPr/>
          <p:nvPr/>
        </p:nvCxnSpPr>
        <p:spPr>
          <a:xfrm>
            <a:off x="6858000" y="3581400"/>
            <a:ext cx="1905000" cy="7620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915" y="43877"/>
            <a:ext cx="3121760" cy="175743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4190"/>
          <a:stretch/>
        </p:blipFill>
        <p:spPr>
          <a:xfrm>
            <a:off x="1658524" y="173271"/>
            <a:ext cx="5185364" cy="2347331"/>
          </a:xfrm>
          <a:prstGeom prst="rect">
            <a:avLst/>
          </a:prstGeom>
        </p:spPr>
      </p:pic>
    </p:spTree>
    <p:extLst>
      <p:ext uri="{BB962C8B-B14F-4D97-AF65-F5344CB8AC3E}">
        <p14:creationId xmlns:p14="http://schemas.microsoft.com/office/powerpoint/2010/main" val="2400005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0374" y="2075430"/>
            <a:ext cx="609600" cy="328813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5400000">
            <a:off x="4073474" y="4030060"/>
            <a:ext cx="609600" cy="32766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5400000">
            <a:off x="2130374" y="5363558"/>
            <a:ext cx="609600" cy="6096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8253333" y="851263"/>
            <a:ext cx="1702604" cy="1847850"/>
          </a:xfrm>
          <a:prstGeom prst="rect">
            <a:avLst/>
          </a:prstGeom>
        </p:spPr>
      </p:pic>
      <p:grpSp>
        <p:nvGrpSpPr>
          <p:cNvPr id="109" name="Group 108"/>
          <p:cNvGrpSpPr/>
          <p:nvPr/>
        </p:nvGrpSpPr>
        <p:grpSpPr>
          <a:xfrm>
            <a:off x="1505989" y="6017469"/>
            <a:ext cx="6629400" cy="285066"/>
            <a:chOff x="-14785" y="4921111"/>
            <a:chExt cx="6629400" cy="285066"/>
          </a:xfrm>
        </p:grpSpPr>
        <p:cxnSp>
          <p:nvCxnSpPr>
            <p:cNvPr id="57" name="Straight Connector 56"/>
            <p:cNvCxnSpPr/>
            <p:nvPr/>
          </p:nvCxnSpPr>
          <p:spPr>
            <a:xfrm flipV="1">
              <a:off x="0" y="4921111"/>
              <a:ext cx="6553200" cy="7011"/>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4785" y="5170362"/>
              <a:ext cx="6629400" cy="35815"/>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2587574" y="6004203"/>
            <a:ext cx="3581400" cy="311267"/>
            <a:chOff x="762000" y="4964620"/>
            <a:chExt cx="3581400" cy="311267"/>
          </a:xfrm>
        </p:grpSpPr>
        <p:sp>
          <p:nvSpPr>
            <p:cNvPr id="111" name="Rounded Rectangle 110"/>
            <p:cNvSpPr/>
            <p:nvPr/>
          </p:nvSpPr>
          <p:spPr>
            <a:xfrm>
              <a:off x="762000" y="4964620"/>
              <a:ext cx="3581400" cy="304800"/>
            </a:xfrm>
            <a:prstGeom prst="roundRect">
              <a:avLst>
                <a:gd name="adj" fmla="val 50000"/>
              </a:avLst>
            </a:prstGeom>
            <a:solidFill>
              <a:schemeClr val="accent4">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914400"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4145281"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453640"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219200"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501140" y="497624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1831125" y="4969773"/>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131601" y="4964620"/>
              <a:ext cx="48300"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770451" y="4971087"/>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3052391" y="4982707"/>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769577" y="4979474"/>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1026558"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334052"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652539" y="5025334"/>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1936386"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2273636"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2590800" y="5025334"/>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2875970"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3159817"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3617177"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3928402"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rot="16200000">
            <a:off x="-596537" y="3963725"/>
            <a:ext cx="5105400" cy="285066"/>
            <a:chOff x="-14785" y="4921111"/>
            <a:chExt cx="6629400" cy="285066"/>
          </a:xfrm>
        </p:grpSpPr>
        <p:cxnSp>
          <p:nvCxnSpPr>
            <p:cNvPr id="133" name="Straight Connector 132"/>
            <p:cNvCxnSpPr/>
            <p:nvPr/>
          </p:nvCxnSpPr>
          <p:spPr>
            <a:xfrm flipV="1">
              <a:off x="0" y="4921111"/>
              <a:ext cx="6553200" cy="7011"/>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4785" y="5170362"/>
              <a:ext cx="6629400" cy="35815"/>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rot="16200000">
            <a:off x="169833" y="3563863"/>
            <a:ext cx="3581400" cy="311267"/>
            <a:chOff x="762000" y="4964620"/>
            <a:chExt cx="3581400" cy="311267"/>
          </a:xfrm>
        </p:grpSpPr>
        <p:sp>
          <p:nvSpPr>
            <p:cNvPr id="136" name="Rounded Rectangle 135"/>
            <p:cNvSpPr/>
            <p:nvPr/>
          </p:nvSpPr>
          <p:spPr>
            <a:xfrm>
              <a:off x="762000" y="4964620"/>
              <a:ext cx="3581400" cy="304800"/>
            </a:xfrm>
            <a:prstGeom prst="roundRect">
              <a:avLst>
                <a:gd name="adj" fmla="val 50000"/>
              </a:avLst>
            </a:prstGeom>
            <a:solidFill>
              <a:schemeClr val="accent4">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914400"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4145281"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2453640"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219200" y="496462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1501140" y="4976240"/>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831125" y="4969773"/>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2131601" y="4964620"/>
              <a:ext cx="48300"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770451" y="4971087"/>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3052391" y="4982707"/>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3769577" y="4979474"/>
              <a:ext cx="45719" cy="2931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1026558"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1334052"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652539" y="5025334"/>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1936386"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2273636"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2590800" y="5025334"/>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2875970" y="5033721"/>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3159817"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3617177"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928402" y="5042108"/>
              <a:ext cx="103773" cy="184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TextBox 157"/>
          <p:cNvSpPr txBox="1"/>
          <p:nvPr/>
        </p:nvSpPr>
        <p:spPr>
          <a:xfrm>
            <a:off x="2982899" y="5463538"/>
            <a:ext cx="2473434" cy="338554"/>
          </a:xfrm>
          <a:prstGeom prst="rect">
            <a:avLst/>
          </a:prstGeom>
          <a:noFill/>
        </p:spPr>
        <p:txBody>
          <a:bodyPr wrap="none" rtlCol="0">
            <a:spAutoFit/>
          </a:bodyPr>
          <a:lstStyle/>
          <a:p>
            <a:r>
              <a:rPr lang="en-US" sz="1600" dirty="0"/>
              <a:t>Boarding / onboarding area</a:t>
            </a:r>
            <a:endParaRPr lang="en-US" sz="1600" dirty="0"/>
          </a:p>
        </p:txBody>
      </p:sp>
      <p:sp>
        <p:nvSpPr>
          <p:cNvPr id="159" name="TextBox 158"/>
          <p:cNvSpPr txBox="1"/>
          <p:nvPr/>
        </p:nvSpPr>
        <p:spPr>
          <a:xfrm rot="16200000">
            <a:off x="1179953" y="3735882"/>
            <a:ext cx="2434256" cy="338554"/>
          </a:xfrm>
          <a:prstGeom prst="rect">
            <a:avLst/>
          </a:prstGeom>
          <a:noFill/>
        </p:spPr>
        <p:txBody>
          <a:bodyPr wrap="none" rtlCol="0">
            <a:spAutoFit/>
          </a:bodyPr>
          <a:lstStyle/>
          <a:p>
            <a:r>
              <a:rPr lang="en-US" sz="1600" dirty="0"/>
              <a:t>Boarding/ onboarding area</a:t>
            </a:r>
            <a:endParaRPr lang="en-US" sz="1600" dirty="0"/>
          </a:p>
        </p:txBody>
      </p:sp>
      <p:sp>
        <p:nvSpPr>
          <p:cNvPr id="290" name="Frame 289"/>
          <p:cNvSpPr/>
          <p:nvPr/>
        </p:nvSpPr>
        <p:spPr>
          <a:xfrm>
            <a:off x="4701545" y="2309686"/>
            <a:ext cx="553029" cy="546794"/>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91" name="Rectangle 290"/>
          <p:cNvSpPr/>
          <p:nvPr/>
        </p:nvSpPr>
        <p:spPr>
          <a:xfrm>
            <a:off x="4771169" y="2378800"/>
            <a:ext cx="413779" cy="41294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p:cNvSpPr/>
          <p:nvPr/>
        </p:nvSpPr>
        <p:spPr>
          <a:xfrm rot="5400000">
            <a:off x="2747447" y="2864026"/>
            <a:ext cx="2482042" cy="2503471"/>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ectangle 692"/>
          <p:cNvSpPr/>
          <p:nvPr/>
        </p:nvSpPr>
        <p:spPr>
          <a:xfrm>
            <a:off x="4192420" y="1560413"/>
            <a:ext cx="209872" cy="13483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Flowchart: Predefined Process 647"/>
          <p:cNvSpPr/>
          <p:nvPr/>
        </p:nvSpPr>
        <p:spPr>
          <a:xfrm rot="5400000">
            <a:off x="4515894" y="57448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Flowchart: Predefined Process 648"/>
          <p:cNvSpPr/>
          <p:nvPr/>
        </p:nvSpPr>
        <p:spPr>
          <a:xfrm rot="5400000">
            <a:off x="4515894" y="77230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Flowchart: Predefined Process 649"/>
          <p:cNvSpPr/>
          <p:nvPr/>
        </p:nvSpPr>
        <p:spPr>
          <a:xfrm rot="5400000">
            <a:off x="4515893" y="72348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Flowchart: Predefined Process 650"/>
          <p:cNvSpPr/>
          <p:nvPr/>
        </p:nvSpPr>
        <p:spPr>
          <a:xfrm rot="5400000">
            <a:off x="4515891" y="67466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Flowchart: Predefined Process 651"/>
          <p:cNvSpPr/>
          <p:nvPr/>
        </p:nvSpPr>
        <p:spPr>
          <a:xfrm rot="5400000">
            <a:off x="4515890" y="62583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Flowchart: Predefined Process 652"/>
          <p:cNvSpPr/>
          <p:nvPr/>
        </p:nvSpPr>
        <p:spPr>
          <a:xfrm rot="5400000">
            <a:off x="4515894" y="97736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Flowchart: Predefined Process 653"/>
          <p:cNvSpPr/>
          <p:nvPr/>
        </p:nvSpPr>
        <p:spPr>
          <a:xfrm rot="5400000">
            <a:off x="4515893" y="92853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Flowchart: Predefined Process 654"/>
          <p:cNvSpPr/>
          <p:nvPr/>
        </p:nvSpPr>
        <p:spPr>
          <a:xfrm rot="5400000">
            <a:off x="4515891" y="87971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Flowchart: Predefined Process 655"/>
          <p:cNvSpPr/>
          <p:nvPr/>
        </p:nvSpPr>
        <p:spPr>
          <a:xfrm rot="5400000">
            <a:off x="4515890" y="83089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Flowchart: Predefined Process 656"/>
          <p:cNvSpPr/>
          <p:nvPr/>
        </p:nvSpPr>
        <p:spPr>
          <a:xfrm rot="5400000">
            <a:off x="4515894" y="117518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Flowchart: Predefined Process 657"/>
          <p:cNvSpPr/>
          <p:nvPr/>
        </p:nvSpPr>
        <p:spPr>
          <a:xfrm rot="5400000">
            <a:off x="4515893" y="112636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Flowchart: Predefined Process 658"/>
          <p:cNvSpPr/>
          <p:nvPr/>
        </p:nvSpPr>
        <p:spPr>
          <a:xfrm rot="5400000">
            <a:off x="4515891" y="10775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Flowchart: Predefined Process 659"/>
          <p:cNvSpPr/>
          <p:nvPr/>
        </p:nvSpPr>
        <p:spPr>
          <a:xfrm rot="5400000">
            <a:off x="4515890" y="102872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Flowchart: Predefined Process 660"/>
          <p:cNvSpPr/>
          <p:nvPr/>
        </p:nvSpPr>
        <p:spPr>
          <a:xfrm rot="5400000">
            <a:off x="4515893" y="217320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Flowchart: Predefined Process 661"/>
          <p:cNvSpPr/>
          <p:nvPr/>
        </p:nvSpPr>
        <p:spPr>
          <a:xfrm rot="5400000">
            <a:off x="4515892" y="212437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Flowchart: Predefined Process 662"/>
          <p:cNvSpPr/>
          <p:nvPr/>
        </p:nvSpPr>
        <p:spPr>
          <a:xfrm rot="5400000">
            <a:off x="4515890" y="207555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Flowchart: Predefined Process 663"/>
          <p:cNvSpPr/>
          <p:nvPr/>
        </p:nvSpPr>
        <p:spPr>
          <a:xfrm rot="5400000">
            <a:off x="4515889" y="202673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Flowchart: Predefined Process 664"/>
          <p:cNvSpPr/>
          <p:nvPr/>
        </p:nvSpPr>
        <p:spPr>
          <a:xfrm rot="5400000">
            <a:off x="4515893" y="237102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Flowchart: Predefined Process 665"/>
          <p:cNvSpPr/>
          <p:nvPr/>
        </p:nvSpPr>
        <p:spPr>
          <a:xfrm rot="5400000">
            <a:off x="4515892" y="232220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Flowchart: Predefined Process 666"/>
          <p:cNvSpPr/>
          <p:nvPr/>
        </p:nvSpPr>
        <p:spPr>
          <a:xfrm rot="5400000">
            <a:off x="4515890" y="227338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Flowchart: Predefined Process 667"/>
          <p:cNvSpPr/>
          <p:nvPr/>
        </p:nvSpPr>
        <p:spPr>
          <a:xfrm rot="5400000">
            <a:off x="4515889" y="222456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Flowchart: Predefined Process 668"/>
          <p:cNvSpPr/>
          <p:nvPr/>
        </p:nvSpPr>
        <p:spPr>
          <a:xfrm rot="5400000">
            <a:off x="4515893" y="257608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Flowchart: Predefined Process 669"/>
          <p:cNvSpPr/>
          <p:nvPr/>
        </p:nvSpPr>
        <p:spPr>
          <a:xfrm rot="5400000">
            <a:off x="4515892" y="252726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Flowchart: Predefined Process 670"/>
          <p:cNvSpPr/>
          <p:nvPr/>
        </p:nvSpPr>
        <p:spPr>
          <a:xfrm rot="5400000">
            <a:off x="4515890" y="247843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Flowchart: Predefined Process 671"/>
          <p:cNvSpPr/>
          <p:nvPr/>
        </p:nvSpPr>
        <p:spPr>
          <a:xfrm rot="5400000">
            <a:off x="4515889" y="242961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Flowchart: Predefined Process 672"/>
          <p:cNvSpPr/>
          <p:nvPr/>
        </p:nvSpPr>
        <p:spPr>
          <a:xfrm rot="5400000">
            <a:off x="4515893" y="277391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Flowchart: Predefined Process 673"/>
          <p:cNvSpPr/>
          <p:nvPr/>
        </p:nvSpPr>
        <p:spPr>
          <a:xfrm rot="5400000">
            <a:off x="4515892" y="272508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Flowchart: Predefined Process 674"/>
          <p:cNvSpPr/>
          <p:nvPr/>
        </p:nvSpPr>
        <p:spPr>
          <a:xfrm rot="5400000">
            <a:off x="4515890" y="267626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Flowchart: Predefined Process 675"/>
          <p:cNvSpPr/>
          <p:nvPr/>
        </p:nvSpPr>
        <p:spPr>
          <a:xfrm rot="5400000">
            <a:off x="4515889" y="262744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Flowchart: Predefined Process 676"/>
          <p:cNvSpPr/>
          <p:nvPr/>
        </p:nvSpPr>
        <p:spPr>
          <a:xfrm rot="5400000">
            <a:off x="4515889" y="137575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Flowchart: Predefined Process 677"/>
          <p:cNvSpPr/>
          <p:nvPr/>
        </p:nvSpPr>
        <p:spPr>
          <a:xfrm rot="5400000">
            <a:off x="4515888" y="132693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Flowchart: Predefined Process 678"/>
          <p:cNvSpPr/>
          <p:nvPr/>
        </p:nvSpPr>
        <p:spPr>
          <a:xfrm rot="5400000">
            <a:off x="4515886" y="127810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Flowchart: Predefined Process 679"/>
          <p:cNvSpPr/>
          <p:nvPr/>
        </p:nvSpPr>
        <p:spPr>
          <a:xfrm rot="5400000">
            <a:off x="4515885" y="122928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Flowchart: Predefined Process 680"/>
          <p:cNvSpPr/>
          <p:nvPr/>
        </p:nvSpPr>
        <p:spPr>
          <a:xfrm rot="5400000">
            <a:off x="4515889" y="157358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Flowchart: Predefined Process 681"/>
          <p:cNvSpPr/>
          <p:nvPr/>
        </p:nvSpPr>
        <p:spPr>
          <a:xfrm rot="5400000">
            <a:off x="4515888" y="152475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Flowchart: Predefined Process 682"/>
          <p:cNvSpPr/>
          <p:nvPr/>
        </p:nvSpPr>
        <p:spPr>
          <a:xfrm rot="5400000">
            <a:off x="4515886" y="147593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Flowchart: Predefined Process 683"/>
          <p:cNvSpPr/>
          <p:nvPr/>
        </p:nvSpPr>
        <p:spPr>
          <a:xfrm rot="5400000">
            <a:off x="4515885" y="142711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Flowchart: Predefined Process 684"/>
          <p:cNvSpPr/>
          <p:nvPr/>
        </p:nvSpPr>
        <p:spPr>
          <a:xfrm rot="5400000">
            <a:off x="4515889" y="177863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Flowchart: Predefined Process 685"/>
          <p:cNvSpPr/>
          <p:nvPr/>
        </p:nvSpPr>
        <p:spPr>
          <a:xfrm rot="5400000">
            <a:off x="4515888" y="172981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Flowchart: Predefined Process 686"/>
          <p:cNvSpPr/>
          <p:nvPr/>
        </p:nvSpPr>
        <p:spPr>
          <a:xfrm rot="5400000">
            <a:off x="4515886" y="168099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Flowchart: Predefined Process 687"/>
          <p:cNvSpPr/>
          <p:nvPr/>
        </p:nvSpPr>
        <p:spPr>
          <a:xfrm rot="5400000">
            <a:off x="4515885" y="163216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Flowchart: Predefined Process 688"/>
          <p:cNvSpPr/>
          <p:nvPr/>
        </p:nvSpPr>
        <p:spPr>
          <a:xfrm rot="5400000">
            <a:off x="4515889" y="197646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Flowchart: Predefined Process 689"/>
          <p:cNvSpPr/>
          <p:nvPr/>
        </p:nvSpPr>
        <p:spPr>
          <a:xfrm rot="5400000">
            <a:off x="4515888" y="192764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Flowchart: Predefined Process 690"/>
          <p:cNvSpPr/>
          <p:nvPr/>
        </p:nvSpPr>
        <p:spPr>
          <a:xfrm rot="5400000">
            <a:off x="4515886" y="187881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Flowchart: Predefined Process 691"/>
          <p:cNvSpPr/>
          <p:nvPr/>
        </p:nvSpPr>
        <p:spPr>
          <a:xfrm rot="5400000">
            <a:off x="4515885" y="182999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p:cNvSpPr/>
          <p:nvPr/>
        </p:nvSpPr>
        <p:spPr>
          <a:xfrm rot="5400000">
            <a:off x="2689063" y="2860901"/>
            <a:ext cx="2461183" cy="2530583"/>
          </a:xfrm>
          <a:prstGeom prst="rect">
            <a:avLst/>
          </a:prstGeom>
          <a:solidFill>
            <a:schemeClr val="tx2">
              <a:lumMod val="60000"/>
              <a:lumOff val="40000"/>
            </a:schemeClr>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roup 700"/>
          <p:cNvGrpSpPr/>
          <p:nvPr/>
        </p:nvGrpSpPr>
        <p:grpSpPr>
          <a:xfrm>
            <a:off x="3053448" y="3831442"/>
            <a:ext cx="1393884" cy="730495"/>
            <a:chOff x="1581915" y="3356211"/>
            <a:chExt cx="1393884" cy="730495"/>
          </a:xfrm>
        </p:grpSpPr>
        <p:grpSp>
          <p:nvGrpSpPr>
            <p:cNvPr id="702" name="Group 701"/>
            <p:cNvGrpSpPr/>
            <p:nvPr/>
          </p:nvGrpSpPr>
          <p:grpSpPr>
            <a:xfrm rot="19005009">
              <a:off x="1734374" y="3757392"/>
              <a:ext cx="1054166" cy="329314"/>
              <a:chOff x="5212210" y="4114044"/>
              <a:chExt cx="1057302" cy="255566"/>
            </a:xfrm>
          </p:grpSpPr>
          <p:sp>
            <p:nvSpPr>
              <p:cNvPr id="706" name="Flowchart: Predefined Process 705"/>
              <p:cNvSpPr/>
              <p:nvPr/>
            </p:nvSpPr>
            <p:spPr>
              <a:xfrm rot="10800000">
                <a:off x="5812919" y="411405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Flowchart: Predefined Process 706"/>
              <p:cNvSpPr/>
              <p:nvPr/>
            </p:nvSpPr>
            <p:spPr>
              <a:xfrm rot="10800000">
                <a:off x="5861742" y="411405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Flowchart: Predefined Process 707"/>
              <p:cNvSpPr/>
              <p:nvPr/>
            </p:nvSpPr>
            <p:spPr>
              <a:xfrm rot="10800000">
                <a:off x="5910565" y="411404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Flowchart: Predefined Process 708"/>
              <p:cNvSpPr/>
              <p:nvPr/>
            </p:nvSpPr>
            <p:spPr>
              <a:xfrm rot="10800000">
                <a:off x="5959388" y="41140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Flowchart: Predefined Process 709"/>
              <p:cNvSpPr/>
              <p:nvPr/>
            </p:nvSpPr>
            <p:spPr>
              <a:xfrm rot="10800000">
                <a:off x="5615092" y="411405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Flowchart: Predefined Process 710"/>
              <p:cNvSpPr/>
              <p:nvPr/>
            </p:nvSpPr>
            <p:spPr>
              <a:xfrm rot="10800000">
                <a:off x="5663915" y="411405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Flowchart: Predefined Process 711"/>
              <p:cNvSpPr/>
              <p:nvPr/>
            </p:nvSpPr>
            <p:spPr>
              <a:xfrm rot="10800000">
                <a:off x="5712738" y="411404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Flowchart: Predefined Process 712"/>
              <p:cNvSpPr/>
              <p:nvPr/>
            </p:nvSpPr>
            <p:spPr>
              <a:xfrm rot="10800000">
                <a:off x="5761561" y="41140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Flowchart: Predefined Process 713"/>
              <p:cNvSpPr/>
              <p:nvPr/>
            </p:nvSpPr>
            <p:spPr>
              <a:xfrm rot="10800000">
                <a:off x="5410037" y="411405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Flowchart: Predefined Process 714"/>
              <p:cNvSpPr/>
              <p:nvPr/>
            </p:nvSpPr>
            <p:spPr>
              <a:xfrm rot="10800000">
                <a:off x="5458860" y="411405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Flowchart: Predefined Process 715"/>
              <p:cNvSpPr/>
              <p:nvPr/>
            </p:nvSpPr>
            <p:spPr>
              <a:xfrm rot="10800000">
                <a:off x="5507683" y="411404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Flowchart: Predefined Process 716"/>
              <p:cNvSpPr/>
              <p:nvPr/>
            </p:nvSpPr>
            <p:spPr>
              <a:xfrm rot="10800000">
                <a:off x="5556506" y="41140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Flowchart: Predefined Process 717"/>
              <p:cNvSpPr/>
              <p:nvPr/>
            </p:nvSpPr>
            <p:spPr>
              <a:xfrm rot="10800000">
                <a:off x="5212210" y="411405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Flowchart: Predefined Process 718"/>
              <p:cNvSpPr/>
              <p:nvPr/>
            </p:nvSpPr>
            <p:spPr>
              <a:xfrm rot="10800000">
                <a:off x="5261033" y="4114051"/>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Flowchart: Predefined Process 719"/>
              <p:cNvSpPr/>
              <p:nvPr/>
            </p:nvSpPr>
            <p:spPr>
              <a:xfrm rot="10800000">
                <a:off x="5309856" y="411404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Flowchart: Predefined Process 720"/>
              <p:cNvSpPr/>
              <p:nvPr/>
            </p:nvSpPr>
            <p:spPr>
              <a:xfrm rot="10800000">
                <a:off x="5358679" y="41140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Flowchart: Predefined Process 721"/>
              <p:cNvSpPr/>
              <p:nvPr/>
            </p:nvSpPr>
            <p:spPr>
              <a:xfrm rot="10800000">
                <a:off x="6207485" y="41140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Flowchart: Predefined Process 722"/>
              <p:cNvSpPr/>
              <p:nvPr/>
            </p:nvSpPr>
            <p:spPr>
              <a:xfrm rot="10800000">
                <a:off x="6009658" y="41140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Flowchart: Predefined Process 723"/>
              <p:cNvSpPr/>
              <p:nvPr/>
            </p:nvSpPr>
            <p:spPr>
              <a:xfrm rot="10800000">
                <a:off x="6058481" y="41140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Flowchart: Predefined Process 724"/>
              <p:cNvSpPr/>
              <p:nvPr/>
            </p:nvSpPr>
            <p:spPr>
              <a:xfrm rot="10800000">
                <a:off x="6107304" y="411404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Flowchart: Predefined Process 725"/>
              <p:cNvSpPr/>
              <p:nvPr/>
            </p:nvSpPr>
            <p:spPr>
              <a:xfrm rot="10800000">
                <a:off x="6156127" y="41140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3" name="Rectangle 702"/>
            <p:cNvSpPr/>
            <p:nvPr/>
          </p:nvSpPr>
          <p:spPr>
            <a:xfrm rot="2789070">
              <a:off x="2486785" y="3505970"/>
              <a:ext cx="359237" cy="597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Rectangle 703"/>
            <p:cNvSpPr/>
            <p:nvPr/>
          </p:nvSpPr>
          <p:spPr>
            <a:xfrm rot="19012872">
              <a:off x="1847590" y="4023832"/>
              <a:ext cx="1128209"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Rectangle 704"/>
            <p:cNvSpPr/>
            <p:nvPr/>
          </p:nvSpPr>
          <p:spPr>
            <a:xfrm rot="19012872">
              <a:off x="1581915" y="3745183"/>
              <a:ext cx="1128209"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0" name="Flowchart: Predefined Process 729"/>
          <p:cNvSpPr/>
          <p:nvPr/>
        </p:nvSpPr>
        <p:spPr>
          <a:xfrm rot="10800000">
            <a:off x="7398041" y="33443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Flowchart: Predefined Process 730"/>
          <p:cNvSpPr/>
          <p:nvPr/>
        </p:nvSpPr>
        <p:spPr>
          <a:xfrm rot="10800000">
            <a:off x="7200214" y="33443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Flowchart: Predefined Process 731"/>
          <p:cNvSpPr/>
          <p:nvPr/>
        </p:nvSpPr>
        <p:spPr>
          <a:xfrm rot="10800000">
            <a:off x="7249037" y="33443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Flowchart: Predefined Process 732"/>
          <p:cNvSpPr/>
          <p:nvPr/>
        </p:nvSpPr>
        <p:spPr>
          <a:xfrm rot="10800000">
            <a:off x="7297860" y="334434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Flowchart: Predefined Process 733"/>
          <p:cNvSpPr/>
          <p:nvPr/>
        </p:nvSpPr>
        <p:spPr>
          <a:xfrm rot="10800000">
            <a:off x="7346683" y="33443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Flowchart: Predefined Process 734"/>
          <p:cNvSpPr/>
          <p:nvPr/>
        </p:nvSpPr>
        <p:spPr>
          <a:xfrm rot="10800000">
            <a:off x="6995159" y="33443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Flowchart: Predefined Process 735"/>
          <p:cNvSpPr/>
          <p:nvPr/>
        </p:nvSpPr>
        <p:spPr>
          <a:xfrm rot="10800000">
            <a:off x="7043982" y="33443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Flowchart: Predefined Process 736"/>
          <p:cNvSpPr/>
          <p:nvPr/>
        </p:nvSpPr>
        <p:spPr>
          <a:xfrm rot="10800000">
            <a:off x="7092805" y="334434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Flowchart: Predefined Process 737"/>
          <p:cNvSpPr/>
          <p:nvPr/>
        </p:nvSpPr>
        <p:spPr>
          <a:xfrm rot="10800000">
            <a:off x="7141628" y="33443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Flowchart: Predefined Process 738"/>
          <p:cNvSpPr/>
          <p:nvPr/>
        </p:nvSpPr>
        <p:spPr>
          <a:xfrm rot="10800000">
            <a:off x="6797332" y="3344348"/>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Flowchart: Predefined Process 739"/>
          <p:cNvSpPr/>
          <p:nvPr/>
        </p:nvSpPr>
        <p:spPr>
          <a:xfrm rot="10800000">
            <a:off x="6846155" y="33443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Flowchart: Predefined Process 740"/>
          <p:cNvSpPr/>
          <p:nvPr/>
        </p:nvSpPr>
        <p:spPr>
          <a:xfrm rot="10800000">
            <a:off x="6894978" y="3344345"/>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Flowchart: Predefined Process 741"/>
          <p:cNvSpPr/>
          <p:nvPr/>
        </p:nvSpPr>
        <p:spPr>
          <a:xfrm rot="10800000">
            <a:off x="6943801" y="33443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Flowchart: Predefined Process 742"/>
          <p:cNvSpPr/>
          <p:nvPr/>
        </p:nvSpPr>
        <p:spPr>
          <a:xfrm rot="10800000">
            <a:off x="5799319" y="33443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Flowchart: Predefined Process 743"/>
          <p:cNvSpPr/>
          <p:nvPr/>
        </p:nvSpPr>
        <p:spPr>
          <a:xfrm rot="10800000">
            <a:off x="5848142" y="334434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Flowchart: Predefined Process 744"/>
          <p:cNvSpPr/>
          <p:nvPr/>
        </p:nvSpPr>
        <p:spPr>
          <a:xfrm rot="10800000">
            <a:off x="5896965" y="33443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Flowchart: Predefined Process 745"/>
          <p:cNvSpPr/>
          <p:nvPr/>
        </p:nvSpPr>
        <p:spPr>
          <a:xfrm rot="10800000">
            <a:off x="5945788"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Flowchart: Predefined Process 746"/>
          <p:cNvSpPr/>
          <p:nvPr/>
        </p:nvSpPr>
        <p:spPr>
          <a:xfrm rot="10800000">
            <a:off x="5601492" y="33443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Flowchart: Predefined Process 747"/>
          <p:cNvSpPr/>
          <p:nvPr/>
        </p:nvSpPr>
        <p:spPr>
          <a:xfrm rot="10800000">
            <a:off x="5650315" y="334434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Flowchart: Predefined Process 748"/>
          <p:cNvSpPr/>
          <p:nvPr/>
        </p:nvSpPr>
        <p:spPr>
          <a:xfrm rot="10800000">
            <a:off x="5699138" y="33443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Flowchart: Predefined Process 749"/>
          <p:cNvSpPr/>
          <p:nvPr/>
        </p:nvSpPr>
        <p:spPr>
          <a:xfrm rot="10800000">
            <a:off x="5747961"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Flowchart: Predefined Process 750"/>
          <p:cNvSpPr/>
          <p:nvPr/>
        </p:nvSpPr>
        <p:spPr>
          <a:xfrm rot="10800000">
            <a:off x="5396437" y="33443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Flowchart: Predefined Process 751"/>
          <p:cNvSpPr/>
          <p:nvPr/>
        </p:nvSpPr>
        <p:spPr>
          <a:xfrm rot="10800000">
            <a:off x="5445260" y="334434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Flowchart: Predefined Process 752"/>
          <p:cNvSpPr/>
          <p:nvPr/>
        </p:nvSpPr>
        <p:spPr>
          <a:xfrm rot="10800000">
            <a:off x="5494083" y="33443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Flowchart: Predefined Process 753"/>
          <p:cNvSpPr/>
          <p:nvPr/>
        </p:nvSpPr>
        <p:spPr>
          <a:xfrm rot="10800000">
            <a:off x="5542906"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Flowchart: Predefined Process 754"/>
          <p:cNvSpPr/>
          <p:nvPr/>
        </p:nvSpPr>
        <p:spPr>
          <a:xfrm rot="10800000">
            <a:off x="5198610" y="3344347"/>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Flowchart: Predefined Process 755"/>
          <p:cNvSpPr/>
          <p:nvPr/>
        </p:nvSpPr>
        <p:spPr>
          <a:xfrm rot="10800000">
            <a:off x="5247433" y="3344346"/>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Flowchart: Predefined Process 756"/>
          <p:cNvSpPr/>
          <p:nvPr/>
        </p:nvSpPr>
        <p:spPr>
          <a:xfrm rot="10800000">
            <a:off x="5296256" y="3344344"/>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Flowchart: Predefined Process 757"/>
          <p:cNvSpPr/>
          <p:nvPr/>
        </p:nvSpPr>
        <p:spPr>
          <a:xfrm rot="10800000">
            <a:off x="5345079"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Flowchart: Predefined Process 758"/>
          <p:cNvSpPr/>
          <p:nvPr/>
        </p:nvSpPr>
        <p:spPr>
          <a:xfrm rot="10800000">
            <a:off x="6596767"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Flowchart: Predefined Process 759"/>
          <p:cNvSpPr/>
          <p:nvPr/>
        </p:nvSpPr>
        <p:spPr>
          <a:xfrm rot="10800000">
            <a:off x="6645590" y="334434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Flowchart: Predefined Process 760"/>
          <p:cNvSpPr/>
          <p:nvPr/>
        </p:nvSpPr>
        <p:spPr>
          <a:xfrm rot="10800000">
            <a:off x="6694413" y="334434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Flowchart: Predefined Process 761"/>
          <p:cNvSpPr/>
          <p:nvPr/>
        </p:nvSpPr>
        <p:spPr>
          <a:xfrm rot="10800000">
            <a:off x="6743236" y="334433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Flowchart: Predefined Process 762"/>
          <p:cNvSpPr/>
          <p:nvPr/>
        </p:nvSpPr>
        <p:spPr>
          <a:xfrm rot="10800000">
            <a:off x="6398940"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Flowchart: Predefined Process 763"/>
          <p:cNvSpPr/>
          <p:nvPr/>
        </p:nvSpPr>
        <p:spPr>
          <a:xfrm rot="10800000">
            <a:off x="6447763" y="334434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Flowchart: Predefined Process 764"/>
          <p:cNvSpPr/>
          <p:nvPr/>
        </p:nvSpPr>
        <p:spPr>
          <a:xfrm rot="10800000">
            <a:off x="6496586" y="334434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Flowchart: Predefined Process 765"/>
          <p:cNvSpPr/>
          <p:nvPr/>
        </p:nvSpPr>
        <p:spPr>
          <a:xfrm rot="10800000">
            <a:off x="6545409" y="334433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Flowchart: Predefined Process 766"/>
          <p:cNvSpPr/>
          <p:nvPr/>
        </p:nvSpPr>
        <p:spPr>
          <a:xfrm rot="10800000">
            <a:off x="6193885"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Flowchart: Predefined Process 767"/>
          <p:cNvSpPr/>
          <p:nvPr/>
        </p:nvSpPr>
        <p:spPr>
          <a:xfrm rot="10800000">
            <a:off x="6242708" y="334434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Flowchart: Predefined Process 768"/>
          <p:cNvSpPr/>
          <p:nvPr/>
        </p:nvSpPr>
        <p:spPr>
          <a:xfrm rot="10800000">
            <a:off x="6291531" y="334434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Flowchart: Predefined Process 769"/>
          <p:cNvSpPr/>
          <p:nvPr/>
        </p:nvSpPr>
        <p:spPr>
          <a:xfrm rot="10800000">
            <a:off x="6340354" y="334433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Flowchart: Predefined Process 770"/>
          <p:cNvSpPr/>
          <p:nvPr/>
        </p:nvSpPr>
        <p:spPr>
          <a:xfrm rot="10800000">
            <a:off x="5996058" y="3344343"/>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Flowchart: Predefined Process 771"/>
          <p:cNvSpPr/>
          <p:nvPr/>
        </p:nvSpPr>
        <p:spPr>
          <a:xfrm rot="10800000">
            <a:off x="6044881" y="3344342"/>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Flowchart: Predefined Process 772"/>
          <p:cNvSpPr/>
          <p:nvPr/>
        </p:nvSpPr>
        <p:spPr>
          <a:xfrm rot="10800000">
            <a:off x="6093704" y="3344340"/>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Flowchart: Predefined Process 773"/>
          <p:cNvSpPr/>
          <p:nvPr/>
        </p:nvSpPr>
        <p:spPr>
          <a:xfrm rot="10800000">
            <a:off x="6142527" y="3344339"/>
            <a:ext cx="62027" cy="255558"/>
          </a:xfrm>
          <a:prstGeom prst="flowChartPredefinedProcess">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Rectangle 778"/>
          <p:cNvSpPr/>
          <p:nvPr/>
        </p:nvSpPr>
        <p:spPr>
          <a:xfrm rot="5400000">
            <a:off x="5776215" y="3023626"/>
            <a:ext cx="216891" cy="13717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ectangle 779"/>
          <p:cNvSpPr/>
          <p:nvPr/>
        </p:nvSpPr>
        <p:spPr>
          <a:xfrm rot="5400000">
            <a:off x="6293369" y="3449017"/>
            <a:ext cx="465383" cy="272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TextBox 782"/>
          <p:cNvSpPr txBox="1"/>
          <p:nvPr/>
        </p:nvSpPr>
        <p:spPr>
          <a:xfrm>
            <a:off x="5426458" y="3585004"/>
            <a:ext cx="1252266" cy="246221"/>
          </a:xfrm>
          <a:prstGeom prst="rect">
            <a:avLst/>
          </a:prstGeom>
          <a:noFill/>
        </p:spPr>
        <p:txBody>
          <a:bodyPr wrap="none" rtlCol="0">
            <a:spAutoFit/>
          </a:bodyPr>
          <a:lstStyle/>
          <a:p>
            <a:r>
              <a:rPr lang="en-US" sz="1000" dirty="0">
                <a:solidFill>
                  <a:srgbClr val="FF0000"/>
                </a:solidFill>
              </a:rPr>
              <a:t>Exit from LEVEL ONE</a:t>
            </a:r>
            <a:endParaRPr lang="en-US" sz="1000" dirty="0">
              <a:solidFill>
                <a:srgbClr val="FF0000"/>
              </a:solidFill>
            </a:endParaRPr>
          </a:p>
        </p:txBody>
      </p:sp>
      <p:sp>
        <p:nvSpPr>
          <p:cNvPr id="784" name="TextBox 783"/>
          <p:cNvSpPr txBox="1"/>
          <p:nvPr/>
        </p:nvSpPr>
        <p:spPr>
          <a:xfrm>
            <a:off x="5293618" y="3399453"/>
            <a:ext cx="1051335" cy="179778"/>
          </a:xfrm>
          <a:prstGeom prst="rect">
            <a:avLst/>
          </a:prstGeom>
          <a:solidFill>
            <a:schemeClr val="bg1"/>
          </a:solidFill>
        </p:spPr>
        <p:txBody>
          <a:bodyPr wrap="none" tIns="0" bIns="0" rtlCol="0">
            <a:noAutofit/>
          </a:bodyPr>
          <a:lstStyle/>
          <a:p>
            <a:pPr algn="ctr"/>
            <a:r>
              <a:rPr lang="en-US" sz="1100" dirty="0">
                <a:solidFill>
                  <a:srgbClr val="C00000"/>
                </a:solidFill>
                <a:latin typeface="Agency FB" panose="020B0503020202020204" pitchFamily="34" charset="0"/>
              </a:rPr>
              <a:t>Exit from LEVEL TWO</a:t>
            </a:r>
            <a:endParaRPr lang="en-US" sz="1100" dirty="0">
              <a:solidFill>
                <a:srgbClr val="C00000"/>
              </a:solidFill>
              <a:latin typeface="Agency FB" panose="020B0503020202020204" pitchFamily="34" charset="0"/>
            </a:endParaRPr>
          </a:p>
        </p:txBody>
      </p:sp>
      <p:sp>
        <p:nvSpPr>
          <p:cNvPr id="788" name="Rectangle 787"/>
          <p:cNvSpPr/>
          <p:nvPr/>
        </p:nvSpPr>
        <p:spPr>
          <a:xfrm>
            <a:off x="4184698" y="1475262"/>
            <a:ext cx="489980" cy="272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TextBox 791"/>
          <p:cNvSpPr txBox="1"/>
          <p:nvPr/>
        </p:nvSpPr>
        <p:spPr>
          <a:xfrm rot="16200000">
            <a:off x="3693964" y="1875514"/>
            <a:ext cx="1194558" cy="246221"/>
          </a:xfrm>
          <a:prstGeom prst="rect">
            <a:avLst/>
          </a:prstGeom>
          <a:noFill/>
        </p:spPr>
        <p:txBody>
          <a:bodyPr wrap="none" rtlCol="0">
            <a:spAutoFit/>
          </a:bodyPr>
          <a:lstStyle/>
          <a:p>
            <a:r>
              <a:rPr lang="en-US" sz="1000" dirty="0"/>
              <a:t>Entry to LEVEL ONE</a:t>
            </a:r>
            <a:endParaRPr lang="en-US" sz="1000" dirty="0"/>
          </a:p>
        </p:txBody>
      </p:sp>
      <p:sp>
        <p:nvSpPr>
          <p:cNvPr id="795" name="TextBox 794"/>
          <p:cNvSpPr txBox="1"/>
          <p:nvPr/>
        </p:nvSpPr>
        <p:spPr>
          <a:xfrm rot="16200000">
            <a:off x="4010270" y="2243796"/>
            <a:ext cx="1051335" cy="179778"/>
          </a:xfrm>
          <a:prstGeom prst="rect">
            <a:avLst/>
          </a:prstGeom>
          <a:solidFill>
            <a:schemeClr val="tx2">
              <a:lumMod val="40000"/>
              <a:lumOff val="60000"/>
              <a:alpha val="91000"/>
            </a:schemeClr>
          </a:solidFill>
        </p:spPr>
        <p:txBody>
          <a:bodyPr wrap="none" tIns="0" bIns="0" rtlCol="0">
            <a:noAutofit/>
          </a:bodyPr>
          <a:lstStyle/>
          <a:p>
            <a:pPr algn="ctr"/>
            <a:r>
              <a:rPr lang="en-US" sz="1100" b="1" dirty="0">
                <a:latin typeface="Agency FB" panose="020B0503020202020204" pitchFamily="34" charset="0"/>
              </a:rPr>
              <a:t> Entry to LEVEL TWO</a:t>
            </a:r>
            <a:endParaRPr lang="en-US" sz="1100" b="1" dirty="0">
              <a:latin typeface="Agency FB" panose="020B0503020202020204" pitchFamily="34" charset="0"/>
            </a:endParaRPr>
          </a:p>
        </p:txBody>
      </p:sp>
      <p:cxnSp>
        <p:nvCxnSpPr>
          <p:cNvPr id="799" name="Straight Connector 798"/>
          <p:cNvCxnSpPr/>
          <p:nvPr/>
        </p:nvCxnSpPr>
        <p:spPr>
          <a:xfrm>
            <a:off x="2211271" y="2266988"/>
            <a:ext cx="3084" cy="303936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V="1">
            <a:off x="2732404" y="5842529"/>
            <a:ext cx="3275410" cy="951"/>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18" name="Right Brace 817"/>
          <p:cNvSpPr/>
          <p:nvPr/>
        </p:nvSpPr>
        <p:spPr>
          <a:xfrm>
            <a:off x="2397080" y="2240020"/>
            <a:ext cx="326655" cy="295561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0" name="Right Brace 819"/>
          <p:cNvSpPr/>
          <p:nvPr/>
        </p:nvSpPr>
        <p:spPr>
          <a:xfrm rot="16200000">
            <a:off x="4030810" y="4246630"/>
            <a:ext cx="328391" cy="24242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3" name="Down Arrow 912"/>
          <p:cNvSpPr/>
          <p:nvPr/>
        </p:nvSpPr>
        <p:spPr>
          <a:xfrm>
            <a:off x="1866553" y="5585009"/>
            <a:ext cx="147103" cy="314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Left Arrow 914"/>
          <p:cNvSpPr/>
          <p:nvPr/>
        </p:nvSpPr>
        <p:spPr>
          <a:xfrm>
            <a:off x="2211271" y="6081690"/>
            <a:ext cx="292482" cy="1327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Oval 915"/>
          <p:cNvSpPr/>
          <p:nvPr/>
        </p:nvSpPr>
        <p:spPr>
          <a:xfrm>
            <a:off x="4649164" y="2288103"/>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lumMod val="85000"/>
                    <a:lumOff val="15000"/>
                  </a:schemeClr>
                </a:solidFill>
              </a:rPr>
              <a:t>Elevator</a:t>
            </a:r>
            <a:endParaRPr lang="en-US" sz="800" dirty="0">
              <a:solidFill>
                <a:schemeClr val="tx1">
                  <a:lumMod val="85000"/>
                  <a:lumOff val="15000"/>
                </a:schemeClr>
              </a:solidFill>
            </a:endParaRPr>
          </a:p>
        </p:txBody>
      </p:sp>
      <p:cxnSp>
        <p:nvCxnSpPr>
          <p:cNvPr id="920" name="Straight Arrow Connector 919"/>
          <p:cNvCxnSpPr/>
          <p:nvPr/>
        </p:nvCxnSpPr>
        <p:spPr>
          <a:xfrm flipH="1" flipV="1">
            <a:off x="6376318" y="3453124"/>
            <a:ext cx="281399" cy="1016"/>
          </a:xfrm>
          <a:prstGeom prst="straightConnector1">
            <a:avLst/>
          </a:prstGeom>
          <a:ln w="1905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921" name="Freeform 920"/>
          <p:cNvSpPr/>
          <p:nvPr/>
        </p:nvSpPr>
        <p:spPr>
          <a:xfrm rot="5026468" flipH="1" flipV="1">
            <a:off x="2684624" y="4137489"/>
            <a:ext cx="625053" cy="621454"/>
          </a:xfrm>
          <a:custGeom>
            <a:avLst/>
            <a:gdLst>
              <a:gd name="connsiteX0" fmla="*/ 0 w 191193"/>
              <a:gd name="connsiteY0" fmla="*/ 556953 h 556953"/>
              <a:gd name="connsiteX1" fmla="*/ 83128 w 191193"/>
              <a:gd name="connsiteY1" fmla="*/ 182880 h 556953"/>
              <a:gd name="connsiteX2" fmla="*/ 191193 w 191193"/>
              <a:gd name="connsiteY2" fmla="*/ 0 h 556953"/>
            </a:gdLst>
            <a:ahLst/>
            <a:cxnLst>
              <a:cxn ang="0">
                <a:pos x="connsiteX0" y="connsiteY0"/>
              </a:cxn>
              <a:cxn ang="0">
                <a:pos x="connsiteX1" y="connsiteY1"/>
              </a:cxn>
              <a:cxn ang="0">
                <a:pos x="connsiteX2" y="connsiteY2"/>
              </a:cxn>
            </a:cxnLst>
            <a:rect l="l" t="t" r="r" b="b"/>
            <a:pathLst>
              <a:path w="191193" h="556953">
                <a:moveTo>
                  <a:pt x="0" y="556953"/>
                </a:moveTo>
                <a:cubicBezTo>
                  <a:pt x="25631" y="416329"/>
                  <a:pt x="51262" y="275706"/>
                  <a:pt x="83128" y="182880"/>
                </a:cubicBezTo>
                <a:cubicBezTo>
                  <a:pt x="114994" y="90054"/>
                  <a:pt x="153093" y="45027"/>
                  <a:pt x="191193" y="0"/>
                </a:cubicBezTo>
              </a:path>
            </a:pathLst>
          </a:custGeom>
          <a:noFill/>
          <a:ln w="19050">
            <a:solidFill>
              <a:schemeClr val="tx1">
                <a:lumMod val="95000"/>
                <a:lumOff val="5000"/>
              </a:schemeClr>
            </a:solidFill>
            <a:prstDash val="dash"/>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Freeform 921"/>
          <p:cNvSpPr/>
          <p:nvPr/>
        </p:nvSpPr>
        <p:spPr>
          <a:xfrm rot="6598297" flipH="1" flipV="1">
            <a:off x="3252113" y="4834205"/>
            <a:ext cx="570732" cy="557411"/>
          </a:xfrm>
          <a:custGeom>
            <a:avLst/>
            <a:gdLst>
              <a:gd name="connsiteX0" fmla="*/ 0 w 191193"/>
              <a:gd name="connsiteY0" fmla="*/ 556953 h 556953"/>
              <a:gd name="connsiteX1" fmla="*/ 83128 w 191193"/>
              <a:gd name="connsiteY1" fmla="*/ 182880 h 556953"/>
              <a:gd name="connsiteX2" fmla="*/ 191193 w 191193"/>
              <a:gd name="connsiteY2" fmla="*/ 0 h 556953"/>
            </a:gdLst>
            <a:ahLst/>
            <a:cxnLst>
              <a:cxn ang="0">
                <a:pos x="connsiteX0" y="connsiteY0"/>
              </a:cxn>
              <a:cxn ang="0">
                <a:pos x="connsiteX1" y="connsiteY1"/>
              </a:cxn>
              <a:cxn ang="0">
                <a:pos x="connsiteX2" y="connsiteY2"/>
              </a:cxn>
            </a:cxnLst>
            <a:rect l="l" t="t" r="r" b="b"/>
            <a:pathLst>
              <a:path w="191193" h="556953">
                <a:moveTo>
                  <a:pt x="0" y="556953"/>
                </a:moveTo>
                <a:cubicBezTo>
                  <a:pt x="25631" y="416329"/>
                  <a:pt x="51262" y="275706"/>
                  <a:pt x="83128" y="182880"/>
                </a:cubicBezTo>
                <a:cubicBezTo>
                  <a:pt x="114994" y="90054"/>
                  <a:pt x="153093" y="45027"/>
                  <a:pt x="191193" y="0"/>
                </a:cubicBezTo>
              </a:path>
            </a:pathLst>
          </a:custGeom>
          <a:noFill/>
          <a:ln w="19050">
            <a:solidFill>
              <a:schemeClr val="tx1">
                <a:lumMod val="95000"/>
                <a:lumOff val="5000"/>
              </a:schemeClr>
            </a:solidFill>
            <a:prstDash val="dash"/>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Freeform 922"/>
          <p:cNvSpPr/>
          <p:nvPr/>
        </p:nvSpPr>
        <p:spPr>
          <a:xfrm flipH="1">
            <a:off x="2597175" y="4725336"/>
            <a:ext cx="702771" cy="748622"/>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38100" cmpd="dbl">
            <a:solidFill>
              <a:schemeClr val="tx1"/>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Freeform 923"/>
          <p:cNvSpPr/>
          <p:nvPr/>
        </p:nvSpPr>
        <p:spPr>
          <a:xfrm>
            <a:off x="4503329" y="3524964"/>
            <a:ext cx="652432" cy="1857878"/>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Freeform 924"/>
          <p:cNvSpPr/>
          <p:nvPr/>
        </p:nvSpPr>
        <p:spPr>
          <a:xfrm rot="11184936" flipH="1" flipV="1">
            <a:off x="4704221" y="2921548"/>
            <a:ext cx="198853" cy="1241796"/>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Freeform 929"/>
          <p:cNvSpPr/>
          <p:nvPr/>
        </p:nvSpPr>
        <p:spPr>
          <a:xfrm flipH="1" flipV="1">
            <a:off x="4443334" y="2900261"/>
            <a:ext cx="94523" cy="451258"/>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Freeform 930"/>
          <p:cNvSpPr/>
          <p:nvPr/>
        </p:nvSpPr>
        <p:spPr>
          <a:xfrm flipH="1" flipV="1">
            <a:off x="4230764" y="3407143"/>
            <a:ext cx="186403" cy="1844430"/>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Freeform 931"/>
          <p:cNvSpPr/>
          <p:nvPr/>
        </p:nvSpPr>
        <p:spPr>
          <a:xfrm rot="4384565" flipH="1" flipV="1">
            <a:off x="3417405" y="2633973"/>
            <a:ext cx="309415" cy="1658808"/>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Freeform 932"/>
          <p:cNvSpPr/>
          <p:nvPr/>
        </p:nvSpPr>
        <p:spPr>
          <a:xfrm rot="5400000">
            <a:off x="3898470" y="2181883"/>
            <a:ext cx="131596" cy="2426131"/>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Freeform 933"/>
          <p:cNvSpPr/>
          <p:nvPr/>
        </p:nvSpPr>
        <p:spPr>
          <a:xfrm rot="16200000" flipV="1">
            <a:off x="4133982" y="2651960"/>
            <a:ext cx="471457" cy="871214"/>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Freeform 934"/>
          <p:cNvSpPr/>
          <p:nvPr/>
        </p:nvSpPr>
        <p:spPr>
          <a:xfrm rot="4924324" flipV="1">
            <a:off x="4129745" y="2697295"/>
            <a:ext cx="348593" cy="45719"/>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Freeform 935"/>
          <p:cNvSpPr/>
          <p:nvPr/>
        </p:nvSpPr>
        <p:spPr>
          <a:xfrm rot="6089075" flipV="1">
            <a:off x="4393722" y="1490503"/>
            <a:ext cx="148999" cy="209526"/>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7" name="Freeform 936"/>
          <p:cNvSpPr/>
          <p:nvPr/>
        </p:nvSpPr>
        <p:spPr>
          <a:xfrm flipH="1" flipV="1">
            <a:off x="4524038" y="782838"/>
            <a:ext cx="45719" cy="451258"/>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8" name="Picture 937"/>
          <p:cNvPicPr>
            <a:picLocks noChangeAspect="1"/>
          </p:cNvPicPr>
          <p:nvPr/>
        </p:nvPicPr>
        <p:blipFill rotWithShape="1">
          <a:blip r:embed="rId3">
            <a:extLst>
              <a:ext uri="{28A0092B-C50C-407E-A947-70E740481C1C}">
                <a14:useLocalDpi xmlns:a14="http://schemas.microsoft.com/office/drawing/2010/main" val="0"/>
              </a:ext>
            </a:extLst>
          </a:blip>
          <a:srcRect l="21594" t="21782" r="17621" b="12859"/>
          <a:stretch/>
        </p:blipFill>
        <p:spPr>
          <a:xfrm>
            <a:off x="8135389" y="3563383"/>
            <a:ext cx="2362200" cy="1905000"/>
          </a:xfrm>
          <a:prstGeom prst="rect">
            <a:avLst/>
          </a:prstGeom>
        </p:spPr>
      </p:pic>
    </p:spTree>
    <p:extLst>
      <p:ext uri="{BB962C8B-B14F-4D97-AF65-F5344CB8AC3E}">
        <p14:creationId xmlns:p14="http://schemas.microsoft.com/office/powerpoint/2010/main" val="2721089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833" b="1824"/>
          <a:stretch/>
        </p:blipFill>
        <p:spPr>
          <a:xfrm>
            <a:off x="1752600" y="2362200"/>
            <a:ext cx="5634680" cy="4343399"/>
          </a:xfrm>
          <a:prstGeom prst="rect">
            <a:avLst/>
          </a:prstGeom>
        </p:spPr>
      </p:pic>
      <p:sp>
        <p:nvSpPr>
          <p:cNvPr id="5" name="TextBox 4"/>
          <p:cNvSpPr txBox="1"/>
          <p:nvPr/>
        </p:nvSpPr>
        <p:spPr>
          <a:xfrm>
            <a:off x="1752600" y="76201"/>
            <a:ext cx="8686800" cy="2123658"/>
          </a:xfrm>
          <a:prstGeom prst="rect">
            <a:avLst/>
          </a:prstGeom>
          <a:noFill/>
        </p:spPr>
        <p:txBody>
          <a:bodyPr wrap="square" rtlCol="0">
            <a:spAutoFit/>
          </a:bodyPr>
          <a:lstStyle/>
          <a:p>
            <a:r>
              <a:rPr lang="en-US" sz="1200" b="1" dirty="0"/>
              <a:t>Visual Impact: </a:t>
            </a:r>
            <a:r>
              <a:rPr lang="en-US" sz="1200" dirty="0"/>
              <a:t>One of the main challenges with overhead transportation is the visual impact on the urban landscape. To minimize the visual impact the </a:t>
            </a:r>
            <a:r>
              <a:rPr lang="en-US" sz="1200" dirty="0" err="1"/>
              <a:t>cTrain</a:t>
            </a:r>
            <a:r>
              <a:rPr lang="en-US" sz="1200" dirty="0"/>
              <a:t> has the following features</a:t>
            </a:r>
          </a:p>
          <a:p>
            <a:pPr marL="171450" indent="-171450">
              <a:buFontTx/>
              <a:buChar char="-"/>
            </a:pPr>
            <a:r>
              <a:rPr lang="en-US" sz="1200" dirty="0"/>
              <a:t>Transparent materials – maximizing the use of transparent materials for both the stations and the trains helps reduce visual impact. </a:t>
            </a:r>
            <a:r>
              <a:rPr lang="en-US" sz="1200" dirty="0"/>
              <a:t>R</a:t>
            </a:r>
            <a:r>
              <a:rPr lang="en-US" sz="1200" dirty="0"/>
              <a:t>esearch needed regarding the use of transparent materials combined with metallic skeletons for the supporting arches </a:t>
            </a:r>
          </a:p>
          <a:p>
            <a:pPr marL="171450" indent="-171450">
              <a:buFontTx/>
              <a:buChar char="-"/>
            </a:pPr>
            <a:r>
              <a:rPr lang="en-US" sz="1200" dirty="0"/>
              <a:t>Minimal width - only 48” wide</a:t>
            </a:r>
          </a:p>
          <a:p>
            <a:pPr marL="171450" indent="-171450">
              <a:buFontTx/>
              <a:buChar char="-"/>
            </a:pPr>
            <a:r>
              <a:rPr lang="en-US" sz="1200" dirty="0"/>
              <a:t>Minimal height – only sufficient height for a passenger to fit in seated position – similar to the height of an SUV</a:t>
            </a:r>
          </a:p>
          <a:p>
            <a:pPr marL="171450" indent="-171450">
              <a:buFontTx/>
              <a:buChar char="-"/>
            </a:pPr>
            <a:r>
              <a:rPr lang="en-US" sz="1200" dirty="0"/>
              <a:t>Minimal thickness of supporting structures - the above to features help minimize weight which in turn minimize the thickness needed for the structure the support the tracks </a:t>
            </a:r>
          </a:p>
          <a:p>
            <a:pPr marL="171450" indent="-171450">
              <a:buFontTx/>
              <a:buChar char="-"/>
            </a:pPr>
            <a:r>
              <a:rPr lang="en-US" sz="1200" dirty="0" err="1"/>
              <a:t>cTrain</a:t>
            </a:r>
            <a:r>
              <a:rPr lang="en-US" sz="1200" dirty="0"/>
              <a:t> travels </a:t>
            </a:r>
            <a:r>
              <a:rPr lang="en-US" sz="1200" dirty="0"/>
              <a:t>above and below the same set of tracks in order to keep it as far away as possible from either side  </a:t>
            </a:r>
            <a:r>
              <a:rPr lang="en-US" sz="1200" dirty="0"/>
              <a:t>of </a:t>
            </a:r>
            <a:r>
              <a:rPr lang="en-US" sz="1200" dirty="0"/>
              <a:t>the  </a:t>
            </a:r>
            <a:r>
              <a:rPr lang="en-US" sz="1200" dirty="0"/>
              <a:t>sidewalks (as shown by the two arrows)</a:t>
            </a:r>
            <a:endParaRPr lang="en-US" sz="1200" dirty="0"/>
          </a:p>
          <a:p>
            <a:endParaRPr lang="en-US" sz="1200" dirty="0"/>
          </a:p>
        </p:txBody>
      </p:sp>
      <p:sp>
        <p:nvSpPr>
          <p:cNvPr id="6" name="Right Arrow 5"/>
          <p:cNvSpPr/>
          <p:nvPr/>
        </p:nvSpPr>
        <p:spPr>
          <a:xfrm>
            <a:off x="3581400" y="3276600"/>
            <a:ext cx="838200" cy="152400"/>
          </a:xfrm>
          <a:prstGeom prst="rightArrow">
            <a:avLst>
              <a:gd name="adj1" fmla="val 50000"/>
              <a:gd name="adj2" fmla="val 1292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rot="10800000">
            <a:off x="4724400" y="3276600"/>
            <a:ext cx="838200" cy="152400"/>
          </a:xfrm>
          <a:prstGeom prst="rightArrow">
            <a:avLst>
              <a:gd name="adj1" fmla="val 50000"/>
              <a:gd name="adj2" fmla="val 1292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2362199"/>
            <a:ext cx="2286000" cy="17145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7676" y="4327459"/>
            <a:ext cx="2283125" cy="1712344"/>
          </a:xfrm>
          <a:prstGeom prst="rect">
            <a:avLst/>
          </a:prstGeom>
        </p:spPr>
      </p:pic>
    </p:spTree>
    <p:extLst>
      <p:ext uri="{BB962C8B-B14F-4D97-AF65-F5344CB8AC3E}">
        <p14:creationId xmlns:p14="http://schemas.microsoft.com/office/powerpoint/2010/main" val="1311176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336" y="104521"/>
            <a:ext cx="5559723" cy="1446550"/>
          </a:xfrm>
          <a:prstGeom prst="rect">
            <a:avLst/>
          </a:prstGeom>
          <a:noFill/>
        </p:spPr>
        <p:txBody>
          <a:bodyPr wrap="square" rtlCol="0">
            <a:spAutoFit/>
          </a:bodyPr>
          <a:lstStyle/>
          <a:p>
            <a:endParaRPr lang="en-US" sz="1100" dirty="0"/>
          </a:p>
          <a:p>
            <a:r>
              <a:rPr lang="en-US" sz="1100" b="1" dirty="0" smtClean="0"/>
              <a:t>Issue</a:t>
            </a:r>
            <a:r>
              <a:rPr lang="en-US" sz="1100" dirty="0" smtClean="0"/>
              <a:t>: </a:t>
            </a:r>
            <a:r>
              <a:rPr lang="en-US" sz="1100" dirty="0"/>
              <a:t>minimize the time required to spend at each stop  &amp; maximize comfort and ease of entry and exit </a:t>
            </a:r>
          </a:p>
          <a:p>
            <a:endParaRPr lang="en-US" sz="1100" dirty="0"/>
          </a:p>
          <a:p>
            <a:r>
              <a:rPr lang="en-US" sz="1100" b="1" dirty="0"/>
              <a:t>Solution:</a:t>
            </a:r>
            <a:endParaRPr lang="en-US" sz="1100" b="1" dirty="0"/>
          </a:p>
          <a:p>
            <a:r>
              <a:rPr lang="en-US" sz="1100" dirty="0"/>
              <a:t>- Height differential (red arrow)  between platform and floor of the train allows for quicker and easier exit with less vertical movement needed to sit down and stand up (resembling the entry and exit to to/from an SUV.</a:t>
            </a:r>
          </a:p>
        </p:txBody>
      </p:sp>
      <p:pic>
        <p:nvPicPr>
          <p:cNvPr id="1026" name="Picture 2" descr="http://jacob-innovations.com/sitebuilder/images/exit-600x300.png"/>
          <p:cNvPicPr>
            <a:picLocks noChangeAspect="1" noChangeArrowheads="1"/>
          </p:cNvPicPr>
          <p:nvPr/>
        </p:nvPicPr>
        <p:blipFill rotWithShape="1">
          <a:blip r:embed="rId2">
            <a:extLst>
              <a:ext uri="{28A0092B-C50C-407E-A947-70E740481C1C}">
                <a14:useLocalDpi xmlns:a14="http://schemas.microsoft.com/office/drawing/2010/main" val="0"/>
              </a:ext>
            </a:extLst>
          </a:blip>
          <a:srcRect r="7143"/>
          <a:stretch/>
        </p:blipFill>
        <p:spPr bwMode="auto">
          <a:xfrm>
            <a:off x="1752600" y="1524000"/>
            <a:ext cx="5236029" cy="28194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5562600" y="3352800"/>
            <a:ext cx="0" cy="2286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1511060" y="4577922"/>
            <a:ext cx="5715000" cy="2280078"/>
          </a:xfrm>
          <a:prstGeom prst="rect">
            <a:avLst/>
          </a:prstGeom>
        </p:spPr>
      </p:pic>
      <p:sp>
        <p:nvSpPr>
          <p:cNvPr id="12" name="TextBox 11"/>
          <p:cNvSpPr txBox="1"/>
          <p:nvPr/>
        </p:nvSpPr>
        <p:spPr>
          <a:xfrm>
            <a:off x="7226060" y="838200"/>
            <a:ext cx="3276601" cy="3600986"/>
          </a:xfrm>
          <a:prstGeom prst="rect">
            <a:avLst/>
          </a:prstGeom>
          <a:noFill/>
        </p:spPr>
        <p:txBody>
          <a:bodyPr wrap="square" rtlCol="0">
            <a:spAutoFit/>
          </a:bodyPr>
          <a:lstStyle/>
          <a:p>
            <a:r>
              <a:rPr lang="en-US" sz="1200" dirty="0"/>
              <a:t>In order to reduce the entry and exit time, the floor of the train is elevated above the platform of station. Given the height of the train floor above the station floor </a:t>
            </a:r>
            <a:r>
              <a:rPr lang="en-US" sz="1200" dirty="0"/>
              <a:t>there </a:t>
            </a:r>
            <a:r>
              <a:rPr lang="en-US" sz="1200" dirty="0"/>
              <a:t>is a reduction in the standing up and sitting down time and effort required for each passenger. </a:t>
            </a:r>
            <a:endParaRPr lang="en-US" sz="1200" dirty="0"/>
          </a:p>
          <a:p>
            <a:endParaRPr lang="en-US" sz="1200" dirty="0"/>
          </a:p>
          <a:p>
            <a:r>
              <a:rPr lang="en-US" sz="1200" dirty="0"/>
              <a:t>The </a:t>
            </a:r>
            <a:r>
              <a:rPr lang="en-US" sz="1200" dirty="0"/>
              <a:t>differential in height of vehicle platform versus ground level makes for easy access, similar to seating into and getting out from an SUV or a golf cart.  The image below is from various videos showing that for an older person it takes less than 3 seconds to exit or enter vehicle. Given this preliminary test, and at one passenger per row with a maximum of 3 seconds required for entry and 3 seconds for exit, a stop is not expected to exceed 6 seconds, thus an average of 8 to 10 seconds stop time per station may be a reasonable </a:t>
            </a:r>
            <a:r>
              <a:rPr lang="en-US" sz="1200" dirty="0"/>
              <a:t>assumption.</a:t>
            </a:r>
            <a:endParaRPr lang="en-US" sz="1200" dirty="0"/>
          </a:p>
        </p:txBody>
      </p:sp>
      <p:cxnSp>
        <p:nvCxnSpPr>
          <p:cNvPr id="15" name="Straight Arrow Connector 14"/>
          <p:cNvCxnSpPr/>
          <p:nvPr/>
        </p:nvCxnSpPr>
        <p:spPr>
          <a:xfrm>
            <a:off x="5562600" y="6324600"/>
            <a:ext cx="0" cy="3048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64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114800"/>
            <a:ext cx="3352800" cy="2514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4114800"/>
            <a:ext cx="3657600" cy="2743200"/>
          </a:xfrm>
          <a:prstGeom prst="rect">
            <a:avLst/>
          </a:prstGeom>
        </p:spPr>
      </p:pic>
      <p:sp>
        <p:nvSpPr>
          <p:cNvPr id="7" name="TextBox 6"/>
          <p:cNvSpPr txBox="1"/>
          <p:nvPr/>
        </p:nvSpPr>
        <p:spPr>
          <a:xfrm>
            <a:off x="1752600" y="76202"/>
            <a:ext cx="5867400" cy="276999"/>
          </a:xfrm>
          <a:prstGeom prst="rect">
            <a:avLst/>
          </a:prstGeom>
          <a:noFill/>
        </p:spPr>
        <p:txBody>
          <a:bodyPr wrap="square" rtlCol="0">
            <a:spAutoFit/>
          </a:bodyPr>
          <a:lstStyle/>
          <a:p>
            <a:r>
              <a:rPr lang="en-US" sz="1200" b="1" dirty="0"/>
              <a:t>Users of the system: </a:t>
            </a:r>
            <a:r>
              <a:rPr lang="en-US" sz="1200" dirty="0"/>
              <a:t>public at large including wheelchair access</a:t>
            </a:r>
            <a:endParaRPr lang="en-US" sz="1200" dirty="0"/>
          </a:p>
        </p:txBody>
      </p:sp>
      <p:pic>
        <p:nvPicPr>
          <p:cNvPr id="8" name="Picture 7"/>
          <p:cNvPicPr>
            <a:picLocks noChangeAspect="1"/>
          </p:cNvPicPr>
          <p:nvPr/>
        </p:nvPicPr>
        <p:blipFill>
          <a:blip r:embed="rId4"/>
          <a:stretch>
            <a:fillRect/>
          </a:stretch>
        </p:blipFill>
        <p:spPr>
          <a:xfrm>
            <a:off x="4121592" y="1975631"/>
            <a:ext cx="1905000" cy="1469203"/>
          </a:xfrm>
          <a:prstGeom prst="rect">
            <a:avLst/>
          </a:prstGeom>
        </p:spPr>
      </p:pic>
      <p:pic>
        <p:nvPicPr>
          <p:cNvPr id="9" name="Picture 8"/>
          <p:cNvPicPr>
            <a:picLocks noChangeAspect="1"/>
          </p:cNvPicPr>
          <p:nvPr/>
        </p:nvPicPr>
        <p:blipFill rotWithShape="1">
          <a:blip r:embed="rId5"/>
          <a:srcRect r="12274"/>
          <a:stretch/>
        </p:blipFill>
        <p:spPr>
          <a:xfrm>
            <a:off x="6293218" y="1942870"/>
            <a:ext cx="1981200" cy="1483273"/>
          </a:xfrm>
          <a:prstGeom prst="rect">
            <a:avLst/>
          </a:prstGeom>
        </p:spPr>
      </p:pic>
      <p:sp>
        <p:nvSpPr>
          <p:cNvPr id="10" name="TextBox 9"/>
          <p:cNvSpPr txBox="1"/>
          <p:nvPr/>
        </p:nvSpPr>
        <p:spPr>
          <a:xfrm>
            <a:off x="1741098" y="1254212"/>
            <a:ext cx="5067446" cy="461665"/>
          </a:xfrm>
          <a:prstGeom prst="rect">
            <a:avLst/>
          </a:prstGeom>
          <a:noFill/>
        </p:spPr>
        <p:txBody>
          <a:bodyPr wrap="square" rtlCol="0">
            <a:spAutoFit/>
          </a:bodyPr>
          <a:lstStyle/>
          <a:p>
            <a:r>
              <a:rPr lang="en-US" sz="1200" dirty="0"/>
              <a:t>Because the train is only 48” wide, wheelchair users will need to follow the yellow arrow if the  wheelchair depth is greater than the width of the train </a:t>
            </a:r>
            <a:endParaRPr lang="en-US" sz="1200" dirty="0"/>
          </a:p>
        </p:txBody>
      </p:sp>
      <p:pic>
        <p:nvPicPr>
          <p:cNvPr id="11" name="Picture 10"/>
          <p:cNvPicPr>
            <a:picLocks noChangeAspect="1"/>
          </p:cNvPicPr>
          <p:nvPr/>
        </p:nvPicPr>
        <p:blipFill>
          <a:blip r:embed="rId6"/>
          <a:stretch>
            <a:fillRect/>
          </a:stretch>
        </p:blipFill>
        <p:spPr>
          <a:xfrm>
            <a:off x="1778480" y="1981200"/>
            <a:ext cx="2076487" cy="1448306"/>
          </a:xfrm>
          <a:prstGeom prst="rect">
            <a:avLst/>
          </a:prstGeom>
        </p:spPr>
      </p:pic>
    </p:spTree>
    <p:extLst>
      <p:ext uri="{BB962C8B-B14F-4D97-AF65-F5344CB8AC3E}">
        <p14:creationId xmlns:p14="http://schemas.microsoft.com/office/powerpoint/2010/main" val="9169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336" y="104521"/>
            <a:ext cx="4505864" cy="1107996"/>
          </a:xfrm>
          <a:prstGeom prst="rect">
            <a:avLst/>
          </a:prstGeom>
          <a:noFill/>
        </p:spPr>
        <p:txBody>
          <a:bodyPr wrap="square" rtlCol="0">
            <a:spAutoFit/>
          </a:bodyPr>
          <a:lstStyle/>
          <a:p>
            <a:endParaRPr lang="en-US" sz="1100" dirty="0"/>
          </a:p>
          <a:p>
            <a:r>
              <a:rPr lang="en-US" sz="1100" b="1" dirty="0"/>
              <a:t>Issue </a:t>
            </a:r>
            <a:r>
              <a:rPr lang="en-US" sz="1100" dirty="0" smtClean="0"/>
              <a:t>: </a:t>
            </a:r>
            <a:r>
              <a:rPr lang="en-US" sz="1100" dirty="0"/>
              <a:t>depth when entering with a wheelchair is less than code – but at a minimum acceptable of 48” “when circumstances prevent compliance. </a:t>
            </a:r>
            <a:r>
              <a:rPr lang="en-US" sz="1100" dirty="0"/>
              <a:t>As a way to compensate the wheel chair can turn 90 degrees so it has ample space – 72” lengthwise – as shown by the red dotted line/arrows</a:t>
            </a:r>
          </a:p>
          <a:p>
            <a:endParaRPr lang="en-US" sz="1100" dirty="0"/>
          </a:p>
        </p:txBody>
      </p:sp>
      <p:pic>
        <p:nvPicPr>
          <p:cNvPr id="8" name="Picture 7"/>
          <p:cNvPicPr>
            <a:picLocks noChangeAspect="1"/>
          </p:cNvPicPr>
          <p:nvPr/>
        </p:nvPicPr>
        <p:blipFill>
          <a:blip r:embed="rId2"/>
          <a:stretch>
            <a:fillRect/>
          </a:stretch>
        </p:blipFill>
        <p:spPr>
          <a:xfrm>
            <a:off x="6858000" y="156713"/>
            <a:ext cx="3065126" cy="2590800"/>
          </a:xfrm>
          <a:prstGeom prst="rect">
            <a:avLst/>
          </a:prstGeom>
        </p:spPr>
      </p:pic>
      <p:pic>
        <p:nvPicPr>
          <p:cNvPr id="1026" name="Picture 2" descr="http://jacob-innovations.com/sitebuilder/images/exit-600x300.png"/>
          <p:cNvPicPr>
            <a:picLocks noChangeAspect="1" noChangeArrowheads="1"/>
          </p:cNvPicPr>
          <p:nvPr/>
        </p:nvPicPr>
        <p:blipFill rotWithShape="1">
          <a:blip r:embed="rId3">
            <a:extLst>
              <a:ext uri="{28A0092B-C50C-407E-A947-70E740481C1C}">
                <a14:useLocalDpi xmlns:a14="http://schemas.microsoft.com/office/drawing/2010/main" val="0"/>
              </a:ext>
            </a:extLst>
          </a:blip>
          <a:srcRect r="7143"/>
          <a:stretch/>
        </p:blipFill>
        <p:spPr bwMode="auto">
          <a:xfrm>
            <a:off x="1828800" y="3810000"/>
            <a:ext cx="4953000" cy="2667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6553200" y="5334000"/>
            <a:ext cx="0" cy="2286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6934200" y="3810000"/>
            <a:ext cx="3274483" cy="2667000"/>
          </a:xfrm>
          <a:prstGeom prst="rect">
            <a:avLst/>
          </a:prstGeom>
        </p:spPr>
      </p:pic>
      <p:sp>
        <p:nvSpPr>
          <p:cNvPr id="4" name="TextBox 3"/>
          <p:cNvSpPr txBox="1"/>
          <p:nvPr/>
        </p:nvSpPr>
        <p:spPr>
          <a:xfrm>
            <a:off x="1666337" y="1248461"/>
            <a:ext cx="4585349" cy="954107"/>
          </a:xfrm>
          <a:prstGeom prst="rect">
            <a:avLst/>
          </a:prstGeom>
          <a:noFill/>
        </p:spPr>
        <p:txBody>
          <a:bodyPr wrap="square" rtlCol="0">
            <a:spAutoFit/>
          </a:bodyPr>
          <a:lstStyle/>
          <a:p>
            <a:r>
              <a:rPr lang="en-US" sz="800" b="1" dirty="0"/>
              <a:t>ADA CODE: 4.10.9 </a:t>
            </a:r>
            <a:r>
              <a:rPr lang="en-US" sz="800" b="1" dirty="0"/>
              <a:t>– Floor Plan of Elevator Cars</a:t>
            </a:r>
            <a:r>
              <a:rPr lang="en-US" sz="800" dirty="0"/>
              <a:t/>
            </a:r>
            <a:br>
              <a:rPr lang="en-US" sz="800" dirty="0"/>
            </a:br>
            <a:r>
              <a:rPr lang="en-US" sz="800" i="1" dirty="0"/>
              <a:t>The floor area of elevator cars shall provide space for wheelchair users to enter the car, maneuver within reach of the controls, and exit from the car. Acceptable door opening dimensions shall be 36″ (915mm) minimum. Cab depth shall be 51″ (1291mm) minimum with a 54″ (1370mm) minimum from rear of cab to inside face of door. Cab width shall be a minimum of 68″ (1730mm) for side opening doors and an 80″ (2030mm) minimum for center opening doors. </a:t>
            </a:r>
            <a:r>
              <a:rPr lang="en-US" sz="800" b="1" i="1" u="sng" dirty="0"/>
              <a:t>When existing circumstances prevent compliance with cab dimensions it must be noted that no dimensions shall be less than 48″ by 48″ </a:t>
            </a:r>
          </a:p>
        </p:txBody>
      </p:sp>
      <p:cxnSp>
        <p:nvCxnSpPr>
          <p:cNvPr id="6" name="Straight Arrow Connector 5"/>
          <p:cNvCxnSpPr/>
          <p:nvPr/>
        </p:nvCxnSpPr>
        <p:spPr>
          <a:xfrm>
            <a:off x="7924800" y="5347658"/>
            <a:ext cx="1524000" cy="100642"/>
          </a:xfrm>
          <a:prstGeom prst="straightConnector1">
            <a:avLst/>
          </a:prstGeom>
          <a:ln w="22225" cap="rnd">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11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653" y="174534"/>
            <a:ext cx="4277264" cy="2631490"/>
          </a:xfrm>
          <a:prstGeom prst="rect">
            <a:avLst/>
          </a:prstGeom>
          <a:noFill/>
        </p:spPr>
        <p:txBody>
          <a:bodyPr wrap="square" rtlCol="0">
            <a:spAutoFit/>
          </a:bodyPr>
          <a:lstStyle/>
          <a:p>
            <a:r>
              <a:rPr lang="en-US" sz="1100" dirty="0"/>
              <a:t>How the space </a:t>
            </a:r>
            <a:r>
              <a:rPr lang="en-US" sz="1100" dirty="0"/>
              <a:t>will positively influence the Health, Safety and Wellness for occupants</a:t>
            </a:r>
            <a:r>
              <a:rPr lang="en-US" sz="1100" dirty="0"/>
              <a:t>.</a:t>
            </a:r>
          </a:p>
          <a:p>
            <a:endParaRPr lang="en-US" sz="1100" dirty="0"/>
          </a:p>
          <a:p>
            <a:r>
              <a:rPr lang="en-US" sz="1100" b="1" dirty="0"/>
              <a:t>Noise Free</a:t>
            </a:r>
            <a:r>
              <a:rPr lang="en-US" sz="1100" dirty="0"/>
              <a:t> - the </a:t>
            </a:r>
            <a:r>
              <a:rPr lang="en-US" sz="1100" dirty="0" err="1"/>
              <a:t>cTrain</a:t>
            </a:r>
            <a:r>
              <a:rPr lang="en-US" sz="1100" dirty="0"/>
              <a:t> wheels use rubber on the area of contact </a:t>
            </a:r>
            <a:br>
              <a:rPr lang="en-US" sz="1100" dirty="0"/>
            </a:br>
            <a:r>
              <a:rPr lang="en-US" sz="1100" dirty="0"/>
              <a:t>with the tracks which combined with small electric motors produce </a:t>
            </a:r>
            <a:br>
              <a:rPr lang="en-US" sz="1100" dirty="0"/>
            </a:br>
            <a:r>
              <a:rPr lang="en-US" sz="1100" dirty="0"/>
              <a:t>no audible </a:t>
            </a:r>
            <a:r>
              <a:rPr lang="en-US" sz="1100" dirty="0"/>
              <a:t>noise from street level.</a:t>
            </a:r>
          </a:p>
          <a:p>
            <a:endParaRPr lang="en-US" sz="1100" dirty="0"/>
          </a:p>
          <a:p>
            <a:r>
              <a:rPr lang="en-US" sz="1100" b="1" dirty="0"/>
              <a:t>Privacy</a:t>
            </a:r>
            <a:r>
              <a:rPr lang="en-US" sz="1100" dirty="0"/>
              <a:t> -  Each passenger </a:t>
            </a:r>
            <a:r>
              <a:rPr lang="en-US" sz="1100" dirty="0"/>
              <a:t> has </a:t>
            </a:r>
            <a:r>
              <a:rPr lang="en-US" sz="1100" dirty="0"/>
              <a:t>a </a:t>
            </a:r>
            <a:r>
              <a:rPr lang="en-US" sz="1100" dirty="0"/>
              <a:t>dedicated cabin </a:t>
            </a:r>
            <a:r>
              <a:rPr lang="en-US" sz="1100" dirty="0"/>
              <a:t>with sufficient </a:t>
            </a:r>
            <a:r>
              <a:rPr lang="en-US" sz="1100" dirty="0"/>
              <a:t> space </a:t>
            </a:r>
            <a:r>
              <a:rPr lang="en-US" sz="1100" dirty="0"/>
              <a:t>for suitcases and also </a:t>
            </a:r>
            <a:r>
              <a:rPr lang="en-US" sz="1100" dirty="0"/>
              <a:t> the </a:t>
            </a:r>
            <a:r>
              <a:rPr lang="en-US" sz="1100" dirty="0"/>
              <a:t>option to share with a </a:t>
            </a:r>
            <a:r>
              <a:rPr lang="en-US" sz="1100" dirty="0"/>
              <a:t> significant </a:t>
            </a:r>
            <a:r>
              <a:rPr lang="en-US" sz="1100" dirty="0"/>
              <a:t>other</a:t>
            </a:r>
            <a:r>
              <a:rPr lang="en-US" sz="1100" dirty="0"/>
              <a:t>.</a:t>
            </a:r>
          </a:p>
          <a:p>
            <a:endParaRPr lang="en-US" sz="1100" dirty="0"/>
          </a:p>
          <a:p>
            <a:r>
              <a:rPr lang="en-US" sz="1100" b="1" dirty="0"/>
              <a:t>Comfort - Seating for all </a:t>
            </a:r>
            <a:r>
              <a:rPr lang="en-US" sz="1100" dirty="0"/>
              <a:t>– the </a:t>
            </a:r>
            <a:r>
              <a:rPr lang="en-US" sz="1100" dirty="0" err="1"/>
              <a:t>cTrain</a:t>
            </a:r>
            <a:r>
              <a:rPr lang="en-US" sz="1100" dirty="0"/>
              <a:t> provides seating room only</a:t>
            </a:r>
          </a:p>
          <a:p>
            <a:endParaRPr lang="en-US" sz="1100" dirty="0"/>
          </a:p>
          <a:p>
            <a:r>
              <a:rPr lang="en-US" sz="1100" b="1" dirty="0"/>
              <a:t>Low stress - access to seats </a:t>
            </a:r>
            <a:r>
              <a:rPr lang="en-US" sz="1100" dirty="0"/>
              <a:t>– the </a:t>
            </a:r>
            <a:r>
              <a:rPr lang="en-US" sz="1100" dirty="0" err="1"/>
              <a:t>cTrain</a:t>
            </a:r>
            <a:r>
              <a:rPr lang="en-US" sz="1100" dirty="0"/>
              <a:t> model is design to cover all major streets and avenues at sufficient capacity to accommodate the demand without the need for passengers to compete for seats.  </a:t>
            </a:r>
            <a:endParaRPr lang="en-US" sz="1100" dirty="0"/>
          </a:p>
        </p:txBody>
      </p:sp>
      <p:cxnSp>
        <p:nvCxnSpPr>
          <p:cNvPr id="10" name="Straight Arrow Connector 9"/>
          <p:cNvCxnSpPr/>
          <p:nvPr/>
        </p:nvCxnSpPr>
        <p:spPr>
          <a:xfrm>
            <a:off x="6400800" y="4724400"/>
            <a:ext cx="0" cy="2286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72201" y="130400"/>
            <a:ext cx="4361033" cy="2536601"/>
          </a:xfrm>
          <a:prstGeom prst="rect">
            <a:avLst/>
          </a:prstGeom>
        </p:spPr>
      </p:pic>
      <p:sp>
        <p:nvSpPr>
          <p:cNvPr id="7" name="TextBox 6"/>
          <p:cNvSpPr txBox="1"/>
          <p:nvPr/>
        </p:nvSpPr>
        <p:spPr>
          <a:xfrm>
            <a:off x="1693653" y="2971801"/>
            <a:ext cx="4277264" cy="1277273"/>
          </a:xfrm>
          <a:prstGeom prst="rect">
            <a:avLst/>
          </a:prstGeom>
          <a:noFill/>
        </p:spPr>
        <p:txBody>
          <a:bodyPr wrap="square" rtlCol="0">
            <a:spAutoFit/>
          </a:bodyPr>
          <a:lstStyle/>
          <a:p>
            <a:r>
              <a:rPr lang="en-US" sz="1100" b="1" dirty="0"/>
              <a:t>Easy Access to mass transit from all areas</a:t>
            </a:r>
            <a:r>
              <a:rPr lang="en-US" sz="1100" dirty="0"/>
              <a:t> - the </a:t>
            </a:r>
            <a:r>
              <a:rPr lang="en-US" sz="1100" dirty="0" err="1"/>
              <a:t>cTrain</a:t>
            </a:r>
            <a:r>
              <a:rPr lang="en-US" sz="1100" dirty="0"/>
              <a:t> </a:t>
            </a:r>
            <a:r>
              <a:rPr lang="en-US" sz="1100" dirty="0"/>
              <a:t>concept is designed to cover all areas </a:t>
            </a:r>
            <a:r>
              <a:rPr lang="en-US" sz="1100" dirty="0"/>
              <a:t>in a </a:t>
            </a:r>
            <a:r>
              <a:rPr lang="en-US" sz="1100" dirty="0"/>
              <a:t>city with stations within 2-3 blocks from any residence or business. This reduces the dependence on cars and adverse health effects of pollution and stress from traffic.</a:t>
            </a:r>
          </a:p>
          <a:p>
            <a:endParaRPr lang="en-US" sz="1100" dirty="0"/>
          </a:p>
          <a:p>
            <a:r>
              <a:rPr lang="en-US" sz="1100" b="1" dirty="0"/>
              <a:t>Visually pleasing</a:t>
            </a:r>
            <a:r>
              <a:rPr lang="en-US" sz="1100" dirty="0"/>
              <a:t> -  </a:t>
            </a:r>
            <a:r>
              <a:rPr lang="en-US" sz="1100" dirty="0"/>
              <a:t>open views with abundant light</a:t>
            </a:r>
          </a:p>
          <a:p>
            <a:endParaRPr lang="en-US" sz="1100" dirty="0"/>
          </a:p>
        </p:txBody>
      </p:sp>
      <p:pic>
        <p:nvPicPr>
          <p:cNvPr id="2050" name="Picture 2" descr="http://jacob-innovations.com/sitebuilder/images/new5-6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868813"/>
            <a:ext cx="4375410" cy="218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93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35C224-EDAD-42A2-BF26-028782B5C178}" type="slidenum">
              <a:rPr lang="en-US" smtClean="0"/>
              <a:t>6</a:t>
            </a:fld>
            <a:endParaRPr lang="en-US"/>
          </a:p>
        </p:txBody>
      </p:sp>
      <p:pic>
        <p:nvPicPr>
          <p:cNvPr id="5" name="Picture 4"/>
          <p:cNvPicPr>
            <a:picLocks noChangeAspect="1"/>
          </p:cNvPicPr>
          <p:nvPr/>
        </p:nvPicPr>
        <p:blipFill>
          <a:blip r:embed="rId2"/>
          <a:stretch>
            <a:fillRect/>
          </a:stretch>
        </p:blipFill>
        <p:spPr>
          <a:xfrm>
            <a:off x="1924409" y="2438935"/>
            <a:ext cx="3886200" cy="2851390"/>
          </a:xfrm>
          <a:prstGeom prst="rect">
            <a:avLst/>
          </a:prstGeom>
        </p:spPr>
      </p:pic>
      <p:sp>
        <p:nvSpPr>
          <p:cNvPr id="6" name="TextBox 5"/>
          <p:cNvSpPr txBox="1"/>
          <p:nvPr/>
        </p:nvSpPr>
        <p:spPr>
          <a:xfrm>
            <a:off x="1581509" y="431034"/>
            <a:ext cx="8458200" cy="1277273"/>
          </a:xfrm>
          <a:prstGeom prst="rect">
            <a:avLst/>
          </a:prstGeom>
          <a:noFill/>
        </p:spPr>
        <p:txBody>
          <a:bodyPr wrap="square" rtlCol="0">
            <a:spAutoFit/>
          </a:bodyPr>
          <a:lstStyle/>
          <a:p>
            <a:pPr marL="171450" indent="-171450">
              <a:buFont typeface="Arial" panose="020B0604020202020204" pitchFamily="34" charset="0"/>
              <a:buChar char="•"/>
            </a:pPr>
            <a:r>
              <a:rPr lang="en-US" sz="1100" dirty="0" err="1"/>
              <a:t>Biophilic</a:t>
            </a:r>
            <a:r>
              <a:rPr lang="en-US" sz="1100" dirty="0"/>
              <a:t> design </a:t>
            </a:r>
          </a:p>
          <a:p>
            <a:pPr marL="171450" indent="-171450">
              <a:buFont typeface="Arial" panose="020B0604020202020204" pitchFamily="34" charset="0"/>
              <a:buChar char="•"/>
            </a:pPr>
            <a:endParaRPr lang="en-US" sz="1100" dirty="0"/>
          </a:p>
          <a:p>
            <a:pPr marL="628650" lvl="1" indent="-171450">
              <a:buFont typeface="Arial" panose="020B0604020202020204" pitchFamily="34" charset="0"/>
              <a:buChar char="•"/>
            </a:pPr>
            <a:r>
              <a:rPr lang="en-US" sz="1100" b="1" dirty="0"/>
              <a:t>Temperatures</a:t>
            </a:r>
            <a:r>
              <a:rPr lang="en-US" sz="1100" dirty="0"/>
              <a:t> -  for stations in climates where there is need for </a:t>
            </a:r>
            <a:r>
              <a:rPr lang="en-US" sz="1100" dirty="0"/>
              <a:t>e</a:t>
            </a:r>
            <a:r>
              <a:rPr lang="en-US" sz="1100" dirty="0"/>
              <a:t>nclosure there will be elements such as </a:t>
            </a:r>
            <a:r>
              <a:rPr lang="en-US" sz="1100" dirty="0"/>
              <a:t>Thermal Airflow </a:t>
            </a:r>
            <a:r>
              <a:rPr lang="en-US" sz="1100" dirty="0"/>
              <a:t>with variability </a:t>
            </a:r>
            <a:r>
              <a:rPr lang="en-US" sz="1100" dirty="0"/>
              <a:t>between 64 and 70 degrees Fahrenheit, </a:t>
            </a:r>
            <a:endParaRPr lang="en-US" sz="1100" dirty="0"/>
          </a:p>
          <a:p>
            <a:r>
              <a:rPr lang="en-US" sz="1100" dirty="0"/>
              <a:t>	</a:t>
            </a:r>
          </a:p>
          <a:p>
            <a:endParaRPr lang="en-US" sz="1100" dirty="0"/>
          </a:p>
          <a:p>
            <a:pPr marL="171450" indent="-171450">
              <a:buFont typeface="Arial" panose="020B0604020202020204" pitchFamily="34" charset="0"/>
              <a:buChar char="•"/>
            </a:pPr>
            <a:endParaRPr lang="en-US" sz="1100" dirty="0"/>
          </a:p>
        </p:txBody>
      </p:sp>
      <p:pic>
        <p:nvPicPr>
          <p:cNvPr id="8" name="Picture 7"/>
          <p:cNvPicPr>
            <a:picLocks noChangeAspect="1"/>
          </p:cNvPicPr>
          <p:nvPr/>
        </p:nvPicPr>
        <p:blipFill rotWithShape="1">
          <a:blip r:embed="rId3"/>
          <a:srcRect b="12652"/>
          <a:stretch/>
        </p:blipFill>
        <p:spPr>
          <a:xfrm>
            <a:off x="6014012" y="2425717"/>
            <a:ext cx="4409954" cy="1695220"/>
          </a:xfrm>
          <a:prstGeom prst="rect">
            <a:avLst/>
          </a:prstGeom>
        </p:spPr>
      </p:pic>
      <p:pic>
        <p:nvPicPr>
          <p:cNvPr id="9" name="Picture 8"/>
          <p:cNvPicPr>
            <a:picLocks noChangeAspect="1"/>
          </p:cNvPicPr>
          <p:nvPr/>
        </p:nvPicPr>
        <p:blipFill rotWithShape="1">
          <a:blip r:embed="rId4"/>
          <a:srcRect b="23084"/>
          <a:stretch/>
        </p:blipFill>
        <p:spPr>
          <a:xfrm>
            <a:off x="6017974" y="4257003"/>
            <a:ext cx="4405993" cy="1827217"/>
          </a:xfrm>
          <a:prstGeom prst="rect">
            <a:avLst/>
          </a:prstGeom>
        </p:spPr>
      </p:pic>
      <p:sp>
        <p:nvSpPr>
          <p:cNvPr id="10" name="TextBox 9"/>
          <p:cNvSpPr txBox="1"/>
          <p:nvPr/>
        </p:nvSpPr>
        <p:spPr>
          <a:xfrm>
            <a:off x="1581509" y="1275994"/>
            <a:ext cx="8305800" cy="769441"/>
          </a:xfrm>
          <a:prstGeom prst="rect">
            <a:avLst/>
          </a:prstGeom>
          <a:noFill/>
        </p:spPr>
        <p:txBody>
          <a:bodyPr wrap="square" rtlCol="0">
            <a:spAutoFit/>
          </a:bodyPr>
          <a:lstStyle/>
          <a:p>
            <a:pPr marL="628650" lvl="1" indent="-171450">
              <a:buFont typeface="Arial" panose="020B0604020202020204" pitchFamily="34" charset="0"/>
              <a:buChar char="•"/>
            </a:pPr>
            <a:r>
              <a:rPr lang="en-US" sz="1100" b="1" dirty="0"/>
              <a:t>Vegetation</a:t>
            </a:r>
            <a:r>
              <a:rPr lang="en-US" sz="1100" dirty="0"/>
              <a:t> – inclusion of natural elements such as plants helps induce relaxation, and in this case would help reduce the sense of an artificial environment relative to the typical spaces people are used to. On the first floor vegetation can serve also as a separators from structural elements (such as the supporting arches) and area below stairs.  On the right side the arches are separated by glass versus vegetation on the right side.</a:t>
            </a:r>
            <a:endParaRPr lang="en-US" sz="1100" dirty="0"/>
          </a:p>
        </p:txBody>
      </p:sp>
    </p:spTree>
    <p:extLst>
      <p:ext uri="{BB962C8B-B14F-4D97-AF65-F5344CB8AC3E}">
        <p14:creationId xmlns:p14="http://schemas.microsoft.com/office/powerpoint/2010/main" val="19556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35C224-EDAD-42A2-BF26-028782B5C178}" type="slidenum">
              <a:rPr lang="en-US" smtClean="0"/>
              <a:t>7</a:t>
            </a:fld>
            <a:endParaRPr lang="en-US"/>
          </a:p>
        </p:txBody>
      </p:sp>
      <p:sp>
        <p:nvSpPr>
          <p:cNvPr id="6" name="TextBox 5"/>
          <p:cNvSpPr txBox="1"/>
          <p:nvPr/>
        </p:nvSpPr>
        <p:spPr>
          <a:xfrm>
            <a:off x="6948578" y="654171"/>
            <a:ext cx="2971800"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err="1"/>
              <a:t>Biophilic</a:t>
            </a:r>
            <a:r>
              <a:rPr lang="en-US" sz="1100" dirty="0"/>
              <a:t> design </a:t>
            </a:r>
          </a:p>
          <a:p>
            <a:pPr marL="171450" indent="-171450">
              <a:buFont typeface="Arial" panose="020B0604020202020204" pitchFamily="34" charset="0"/>
              <a:buChar char="•"/>
            </a:pPr>
            <a:endParaRPr lang="en-US" sz="1100" dirty="0"/>
          </a:p>
          <a:p>
            <a:pPr marL="628650" lvl="1" indent="-171450">
              <a:buFont typeface="Arial" panose="020B0604020202020204" pitchFamily="34" charset="0"/>
              <a:buChar char="•"/>
            </a:pPr>
            <a:r>
              <a:rPr lang="en-US" sz="1100" b="1" dirty="0"/>
              <a:t>Water </a:t>
            </a:r>
            <a:r>
              <a:rPr lang="en-US" sz="1100" dirty="0"/>
              <a:t>– Presence of flowing water enhances well being. </a:t>
            </a:r>
            <a:endParaRPr lang="en-US" sz="1100" dirty="0"/>
          </a:p>
        </p:txBody>
      </p:sp>
      <p:sp>
        <p:nvSpPr>
          <p:cNvPr id="7" name="Rectangle 6"/>
          <p:cNvSpPr/>
          <p:nvPr/>
        </p:nvSpPr>
        <p:spPr>
          <a:xfrm>
            <a:off x="1581509" y="162030"/>
            <a:ext cx="4572000" cy="276999"/>
          </a:xfrm>
          <a:prstGeom prst="rect">
            <a:avLst/>
          </a:prstGeom>
        </p:spPr>
        <p:txBody>
          <a:bodyPr>
            <a:spAutoFit/>
          </a:bodyPr>
          <a:lstStyle/>
          <a:p>
            <a:r>
              <a:rPr lang="en-US" sz="1200" dirty="0"/>
              <a:t>Key elements implemented from Environment </a:t>
            </a:r>
            <a:r>
              <a:rPr lang="en-US" sz="1200" dirty="0"/>
              <a:t>and Behavior </a:t>
            </a:r>
            <a:r>
              <a:rPr lang="en-US" sz="1200" dirty="0"/>
              <a:t>Theories</a:t>
            </a:r>
            <a:endParaRPr lang="en-US" sz="1200" dirty="0"/>
          </a:p>
        </p:txBody>
      </p:sp>
      <p:pic>
        <p:nvPicPr>
          <p:cNvPr id="5" name="Picture 4"/>
          <p:cNvPicPr>
            <a:picLocks noChangeAspect="1"/>
          </p:cNvPicPr>
          <p:nvPr/>
        </p:nvPicPr>
        <p:blipFill>
          <a:blip r:embed="rId2"/>
          <a:stretch>
            <a:fillRect/>
          </a:stretch>
        </p:blipFill>
        <p:spPr>
          <a:xfrm>
            <a:off x="1932039" y="788928"/>
            <a:ext cx="5019470" cy="2792473"/>
          </a:xfrm>
          <a:prstGeom prst="rect">
            <a:avLst/>
          </a:prstGeom>
        </p:spPr>
      </p:pic>
      <p:pic>
        <p:nvPicPr>
          <p:cNvPr id="8" name="Picture 7"/>
          <p:cNvPicPr>
            <a:picLocks noChangeAspect="1"/>
          </p:cNvPicPr>
          <p:nvPr/>
        </p:nvPicPr>
        <p:blipFill>
          <a:blip r:embed="rId3"/>
          <a:stretch>
            <a:fillRect/>
          </a:stretch>
        </p:blipFill>
        <p:spPr>
          <a:xfrm>
            <a:off x="1926289" y="3927596"/>
            <a:ext cx="5022290" cy="2704310"/>
          </a:xfrm>
          <a:prstGeom prst="rect">
            <a:avLst/>
          </a:prstGeom>
        </p:spPr>
      </p:pic>
    </p:spTree>
    <p:extLst>
      <p:ext uri="{BB962C8B-B14F-4D97-AF65-F5344CB8AC3E}">
        <p14:creationId xmlns:p14="http://schemas.microsoft.com/office/powerpoint/2010/main" val="1964927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7710" y="685801"/>
            <a:ext cx="4209691" cy="5970865"/>
          </a:xfrm>
          <a:prstGeom prst="rect">
            <a:avLst/>
          </a:prstGeom>
          <a:noFill/>
        </p:spPr>
        <p:txBody>
          <a:bodyPr wrap="square" rtlCol="0">
            <a:spAutoFit/>
          </a:bodyPr>
          <a:lstStyle/>
          <a:p>
            <a:r>
              <a:rPr lang="en-US" sz="1200" dirty="0"/>
              <a:t>The system will have a wide spectrum of users including those with neurological </a:t>
            </a:r>
            <a:r>
              <a:rPr lang="en-US" sz="1200" dirty="0"/>
              <a:t>disorders </a:t>
            </a:r>
            <a:r>
              <a:rPr lang="en-US" sz="1200" dirty="0"/>
              <a:t>impacting </a:t>
            </a:r>
            <a:r>
              <a:rPr lang="en-US" sz="1200" dirty="0"/>
              <a:t>the relationship of the </a:t>
            </a:r>
            <a:r>
              <a:rPr lang="en-US" sz="1200" dirty="0"/>
              <a:t>occupant to </a:t>
            </a:r>
            <a:r>
              <a:rPr lang="en-US" sz="1200" dirty="0"/>
              <a:t>the environment in a variety of ways such as perceiving distances, colors, orientation, ability to walk, grasp, as well as their sense of self, of </a:t>
            </a:r>
            <a:r>
              <a:rPr lang="en-US" sz="1200" dirty="0"/>
              <a:t>independence.</a:t>
            </a:r>
          </a:p>
          <a:p>
            <a:pPr marL="171450" indent="-171450">
              <a:buFont typeface="Arial" panose="020B0604020202020204" pitchFamily="34" charset="0"/>
              <a:buChar char="•"/>
            </a:pPr>
            <a:r>
              <a:rPr lang="en-US" sz="1200" dirty="0"/>
              <a:t>Points of access between floors, have arches with Exit/Entry signs at the top for easy wayfinding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Use of curvilinear </a:t>
            </a:r>
            <a:r>
              <a:rPr lang="en-US" sz="1200" dirty="0"/>
              <a:t>shapes </a:t>
            </a:r>
            <a:r>
              <a:rPr lang="en-US" sz="1200" dirty="0"/>
              <a:t>to inspire </a:t>
            </a:r>
            <a:r>
              <a:rPr lang="en-US" sz="1200" dirty="0"/>
              <a:t>femininity, nurturing, harmony and </a:t>
            </a:r>
            <a:r>
              <a:rPr lang="en-US" sz="1200" dirty="0"/>
              <a:t>warmth – as a way to compensate for the sense of the station being a new imposition upon the visual landscape. The round shapes also can ameliorate the potential of heights and the sense of the station being suspended above traffic, particularly because of wide usage of transparent materials</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pPr marL="171450" indent="-171450">
              <a:buFont typeface="Arial" panose="020B0604020202020204" pitchFamily="34" charset="0"/>
              <a:buChar char="•"/>
            </a:pPr>
            <a:r>
              <a:rPr lang="en-US" sz="1200" dirty="0"/>
              <a:t>Circulation optimized for spatial </a:t>
            </a:r>
            <a:r>
              <a:rPr lang="en-US" sz="1200" dirty="0"/>
              <a:t>progression, appropriate signage, combined with appropriate color </a:t>
            </a:r>
            <a:r>
              <a:rPr lang="en-US" sz="1200" dirty="0"/>
              <a:t>contrast.</a:t>
            </a:r>
          </a:p>
          <a:p>
            <a:endParaRPr lang="en-US" sz="1100" dirty="0"/>
          </a:p>
          <a:p>
            <a:endParaRPr lang="en-US" sz="1100" dirty="0"/>
          </a:p>
        </p:txBody>
      </p:sp>
      <p:pic>
        <p:nvPicPr>
          <p:cNvPr id="6" name="Picture 5"/>
          <p:cNvPicPr>
            <a:picLocks noChangeAspect="1"/>
          </p:cNvPicPr>
          <p:nvPr/>
        </p:nvPicPr>
        <p:blipFill rotWithShape="1">
          <a:blip r:embed="rId2"/>
          <a:srcRect l="4626"/>
          <a:stretch/>
        </p:blipFill>
        <p:spPr>
          <a:xfrm>
            <a:off x="6172200" y="228600"/>
            <a:ext cx="4416118" cy="3567044"/>
          </a:xfrm>
          <a:prstGeom prst="rect">
            <a:avLst/>
          </a:prstGeom>
        </p:spPr>
      </p:pic>
      <p:cxnSp>
        <p:nvCxnSpPr>
          <p:cNvPr id="9" name="Straight Arrow Connector 8"/>
          <p:cNvCxnSpPr/>
          <p:nvPr/>
        </p:nvCxnSpPr>
        <p:spPr>
          <a:xfrm>
            <a:off x="7391400" y="685800"/>
            <a:ext cx="0" cy="3810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220200" y="993027"/>
            <a:ext cx="152400" cy="30021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9906000" y="2133600"/>
            <a:ext cx="228600" cy="152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3"/>
          <a:srcRect r="39021"/>
          <a:stretch/>
        </p:blipFill>
        <p:spPr>
          <a:xfrm>
            <a:off x="6400801" y="3993232"/>
            <a:ext cx="2819400" cy="2864769"/>
          </a:xfrm>
          <a:prstGeom prst="rect">
            <a:avLst/>
          </a:prstGeom>
        </p:spPr>
      </p:pic>
    </p:spTree>
    <p:extLst>
      <p:ext uri="{BB962C8B-B14F-4D97-AF65-F5344CB8AC3E}">
        <p14:creationId xmlns:p14="http://schemas.microsoft.com/office/powerpoint/2010/main" val="372736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418967" y="4072840"/>
            <a:ext cx="1676400" cy="1828800"/>
          </a:xfrm>
          <a:prstGeom prst="ellipse">
            <a:avLst/>
          </a:prstGeom>
          <a:solidFill>
            <a:srgbClr val="FFFF00"/>
          </a:solidFill>
          <a:ln w="9525">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p:txBody>
      </p:sp>
      <p:sp>
        <p:nvSpPr>
          <p:cNvPr id="36" name="Oval 35"/>
          <p:cNvSpPr/>
          <p:nvPr/>
        </p:nvSpPr>
        <p:spPr>
          <a:xfrm rot="10800000">
            <a:off x="4024837" y="4856807"/>
            <a:ext cx="1306054" cy="390226"/>
          </a:xfrm>
          <a:prstGeom prst="ellipse">
            <a:avLst/>
          </a:prstGeom>
          <a:solidFill>
            <a:srgbClr val="FFFF00"/>
          </a:solidFill>
          <a:ln w="9525">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p:txBody>
      </p:sp>
      <p:sp>
        <p:nvSpPr>
          <p:cNvPr id="40" name="Oval 39"/>
          <p:cNvSpPr/>
          <p:nvPr/>
        </p:nvSpPr>
        <p:spPr>
          <a:xfrm>
            <a:off x="3898771" y="4414365"/>
            <a:ext cx="1131637" cy="4805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u="sng" dirty="0">
                <a:solidFill>
                  <a:srgbClr val="FF0000"/>
                </a:solidFill>
              </a:rPr>
              <a:t>Exit</a:t>
            </a:r>
            <a:r>
              <a:rPr lang="en-US" sz="900" b="1" dirty="0">
                <a:solidFill>
                  <a:srgbClr val="FF0000"/>
                </a:solidFill>
              </a:rPr>
              <a:t> STEPS LEVEL 2</a:t>
            </a:r>
            <a:endParaRPr lang="en-US" sz="900" b="1" dirty="0">
              <a:solidFill>
                <a:srgbClr val="FF0000"/>
              </a:solidFill>
            </a:endParaRPr>
          </a:p>
        </p:txBody>
      </p:sp>
      <p:sp>
        <p:nvSpPr>
          <p:cNvPr id="50" name="Oval 49"/>
          <p:cNvSpPr/>
          <p:nvPr/>
        </p:nvSpPr>
        <p:spPr>
          <a:xfrm>
            <a:off x="3656589" y="3828956"/>
            <a:ext cx="657787" cy="55562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t>ELEVATOR</a:t>
            </a:r>
            <a:endParaRPr lang="en-US" sz="800" dirty="0"/>
          </a:p>
        </p:txBody>
      </p:sp>
      <p:sp>
        <p:nvSpPr>
          <p:cNvPr id="52" name="Oval 51"/>
          <p:cNvSpPr/>
          <p:nvPr/>
        </p:nvSpPr>
        <p:spPr>
          <a:xfrm rot="10800000">
            <a:off x="5008855" y="4404857"/>
            <a:ext cx="361390" cy="480542"/>
          </a:xfrm>
          <a:prstGeom prst="ellipse">
            <a:avLst/>
          </a:prstGeom>
          <a:solidFill>
            <a:srgbClr val="FFFF00"/>
          </a:solidFill>
          <a:ln w="9525">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p:txBody>
      </p:sp>
      <p:sp>
        <p:nvSpPr>
          <p:cNvPr id="56" name="Oval 55"/>
          <p:cNvSpPr/>
          <p:nvPr/>
        </p:nvSpPr>
        <p:spPr>
          <a:xfrm>
            <a:off x="4871434" y="4272092"/>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Landing</a:t>
            </a:r>
            <a:endParaRPr lang="en-US" sz="800" dirty="0">
              <a:solidFill>
                <a:schemeClr val="tx1"/>
              </a:solidFill>
            </a:endParaRPr>
          </a:p>
        </p:txBody>
      </p:sp>
      <p:sp>
        <p:nvSpPr>
          <p:cNvPr id="62" name="Oval 61"/>
          <p:cNvSpPr/>
          <p:nvPr/>
        </p:nvSpPr>
        <p:spPr>
          <a:xfrm>
            <a:off x="5346468" y="4426036"/>
            <a:ext cx="1131637" cy="4805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sng" dirty="0">
                <a:solidFill>
                  <a:srgbClr val="FF0000"/>
                </a:solidFill>
              </a:rPr>
              <a:t>Exit</a:t>
            </a:r>
            <a:r>
              <a:rPr lang="en-US" sz="1000" dirty="0">
                <a:solidFill>
                  <a:srgbClr val="FF0000"/>
                </a:solidFill>
              </a:rPr>
              <a:t> STEPS LEVEL </a:t>
            </a:r>
            <a:r>
              <a:rPr lang="en-US" sz="1000" dirty="0">
                <a:solidFill>
                  <a:srgbClr val="FF0000"/>
                </a:solidFill>
              </a:rPr>
              <a:t>1</a:t>
            </a:r>
            <a:endParaRPr lang="en-US" sz="1000" dirty="0">
              <a:solidFill>
                <a:srgbClr val="FF0000"/>
              </a:solidFill>
            </a:endParaRPr>
          </a:p>
        </p:txBody>
      </p:sp>
      <p:sp>
        <p:nvSpPr>
          <p:cNvPr id="63" name="Oval 62"/>
          <p:cNvSpPr/>
          <p:nvPr/>
        </p:nvSpPr>
        <p:spPr>
          <a:xfrm rot="16200000">
            <a:off x="2789286" y="3405033"/>
            <a:ext cx="1214304" cy="4805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4" name="Oval 63"/>
          <p:cNvSpPr/>
          <p:nvPr/>
        </p:nvSpPr>
        <p:spPr>
          <a:xfrm rot="5400000">
            <a:off x="3098168" y="2463992"/>
            <a:ext cx="361390" cy="766994"/>
          </a:xfrm>
          <a:prstGeom prst="ellipse">
            <a:avLst/>
          </a:prstGeom>
          <a:solidFill>
            <a:srgbClr val="FFFF00"/>
          </a:solidFill>
          <a:ln w="9525">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p:txBody>
      </p:sp>
      <p:sp>
        <p:nvSpPr>
          <p:cNvPr id="65" name="Oval 64"/>
          <p:cNvSpPr/>
          <p:nvPr/>
        </p:nvSpPr>
        <p:spPr>
          <a:xfrm rot="16200000">
            <a:off x="2842292" y="1875855"/>
            <a:ext cx="1131637" cy="4805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7" name="Oval 66"/>
          <p:cNvSpPr/>
          <p:nvPr/>
        </p:nvSpPr>
        <p:spPr>
          <a:xfrm rot="5400000">
            <a:off x="2388461" y="3383601"/>
            <a:ext cx="1166916" cy="390226"/>
          </a:xfrm>
          <a:prstGeom prst="ellipse">
            <a:avLst/>
          </a:prstGeom>
          <a:solidFill>
            <a:srgbClr val="FFFF00"/>
          </a:solidFill>
          <a:ln w="9525">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p:txBody>
      </p:sp>
      <p:sp>
        <p:nvSpPr>
          <p:cNvPr id="73" name="Freeform 72"/>
          <p:cNvSpPr/>
          <p:nvPr/>
        </p:nvSpPr>
        <p:spPr>
          <a:xfrm>
            <a:off x="4037222" y="5041987"/>
            <a:ext cx="418071" cy="164334"/>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5400000" flipH="1">
            <a:off x="4906799" y="4860129"/>
            <a:ext cx="314866" cy="246520"/>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960457" y="2564140"/>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800" dirty="0">
                <a:solidFill>
                  <a:schemeClr val="tx1"/>
                </a:solidFill>
              </a:rPr>
              <a:t>Landing</a:t>
            </a:r>
          </a:p>
        </p:txBody>
      </p:sp>
      <p:sp>
        <p:nvSpPr>
          <p:cNvPr id="76" name="Freeform 75"/>
          <p:cNvSpPr/>
          <p:nvPr/>
        </p:nvSpPr>
        <p:spPr>
          <a:xfrm flipH="1" flipV="1">
            <a:off x="3365368" y="2382215"/>
            <a:ext cx="58657" cy="408926"/>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rot="4438993" flipV="1">
            <a:off x="2910592" y="2954914"/>
            <a:ext cx="319760" cy="342313"/>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1772920" y="3980507"/>
            <a:ext cx="609600" cy="1828800"/>
          </a:xfrm>
          <a:prstGeom prst="ellipse">
            <a:avLst/>
          </a:prstGeom>
          <a:solidFill>
            <a:srgbClr val="FFFF00"/>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own Arrow 83"/>
          <p:cNvSpPr/>
          <p:nvPr/>
        </p:nvSpPr>
        <p:spPr>
          <a:xfrm flipV="1">
            <a:off x="2013944" y="3869637"/>
            <a:ext cx="136547" cy="356033"/>
          </a:xfrm>
          <a:prstGeom prst="downArrow">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715558" y="4010081"/>
            <a:ext cx="609600" cy="18288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rot="16200000">
            <a:off x="1670491" y="4803300"/>
            <a:ext cx="696216" cy="369332"/>
          </a:xfrm>
          <a:prstGeom prst="rect">
            <a:avLst/>
          </a:prstGeom>
          <a:noFill/>
        </p:spPr>
        <p:txBody>
          <a:bodyPr wrap="none" rtlCol="0">
            <a:spAutoFit/>
          </a:bodyPr>
          <a:lstStyle/>
          <a:p>
            <a:r>
              <a:rPr lang="en-US" dirty="0"/>
              <a:t>Train </a:t>
            </a:r>
            <a:endParaRPr lang="en-US" dirty="0"/>
          </a:p>
        </p:txBody>
      </p:sp>
      <p:sp>
        <p:nvSpPr>
          <p:cNvPr id="87" name="Down Arrow 86"/>
          <p:cNvSpPr/>
          <p:nvPr/>
        </p:nvSpPr>
        <p:spPr>
          <a:xfrm>
            <a:off x="2008592" y="5640482"/>
            <a:ext cx="77934" cy="337650"/>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rot="4438993" flipV="1">
            <a:off x="2784450" y="3885191"/>
            <a:ext cx="546455" cy="45719"/>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5400000">
            <a:off x="2933112" y="5298367"/>
            <a:ext cx="609600" cy="1828800"/>
          </a:xfrm>
          <a:prstGeom prst="ellipse">
            <a:avLst/>
          </a:prstGeom>
          <a:solidFill>
            <a:srgbClr val="FFFF00"/>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endParaRPr lang="en-US" dirty="0"/>
          </a:p>
        </p:txBody>
      </p:sp>
      <p:sp>
        <p:nvSpPr>
          <p:cNvPr id="99" name="Left Arrow 98"/>
          <p:cNvSpPr/>
          <p:nvPr/>
        </p:nvSpPr>
        <p:spPr>
          <a:xfrm flipH="1">
            <a:off x="3940108" y="6181481"/>
            <a:ext cx="329059" cy="142205"/>
          </a:xfrm>
          <a:prstGeom prst="leftArrow">
            <a:avLst>
              <a:gd name="adj1" fmla="val 41568"/>
              <a:gd name="adj2" fmla="val 50000"/>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5400000">
            <a:off x="2876167" y="5351648"/>
            <a:ext cx="609600" cy="18288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p:cNvSpPr txBox="1"/>
          <p:nvPr/>
        </p:nvSpPr>
        <p:spPr>
          <a:xfrm>
            <a:off x="2786661" y="5898667"/>
            <a:ext cx="1278035" cy="646331"/>
          </a:xfrm>
          <a:prstGeom prst="rect">
            <a:avLst/>
          </a:prstGeom>
          <a:noFill/>
        </p:spPr>
        <p:txBody>
          <a:bodyPr wrap="square" rtlCol="0">
            <a:spAutoFit/>
          </a:bodyPr>
          <a:lstStyle/>
          <a:p>
            <a:r>
              <a:rPr lang="en-US" dirty="0"/>
              <a:t>Train  </a:t>
            </a:r>
          </a:p>
          <a:p>
            <a:endParaRPr lang="en-US" dirty="0"/>
          </a:p>
        </p:txBody>
      </p:sp>
      <p:sp>
        <p:nvSpPr>
          <p:cNvPr id="103" name="Left Arrow 102"/>
          <p:cNvSpPr/>
          <p:nvPr/>
        </p:nvSpPr>
        <p:spPr>
          <a:xfrm>
            <a:off x="2130676" y="6227488"/>
            <a:ext cx="328728" cy="109670"/>
          </a:xfrm>
          <a:prstGeom prst="leftArrow">
            <a:avLst>
              <a:gd name="adj1" fmla="val 41568"/>
              <a:gd name="adj2" fmla="val 50000"/>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363165" y="4782195"/>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lumMod val="85000"/>
                    <a:lumOff val="15000"/>
                  </a:schemeClr>
                </a:solidFill>
              </a:rPr>
              <a:t>WALKWAY from LEVEL 1</a:t>
            </a:r>
            <a:endParaRPr lang="en-US" sz="800" dirty="0">
              <a:solidFill>
                <a:schemeClr val="tx1">
                  <a:lumMod val="85000"/>
                  <a:lumOff val="15000"/>
                </a:schemeClr>
              </a:solidFill>
            </a:endParaRPr>
          </a:p>
        </p:txBody>
      </p:sp>
      <p:sp>
        <p:nvSpPr>
          <p:cNvPr id="110" name="Freeform 109"/>
          <p:cNvSpPr/>
          <p:nvPr/>
        </p:nvSpPr>
        <p:spPr>
          <a:xfrm flipV="1">
            <a:off x="3369780" y="2976804"/>
            <a:ext cx="49832" cy="374152"/>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327549" y="4185419"/>
            <a:ext cx="1676400" cy="1769502"/>
          </a:xfrm>
          <a:prstGeom prst="ellipse">
            <a:avLst/>
          </a:prstGeom>
          <a:solidFill>
            <a:schemeClr val="tx2">
              <a:lumMod val="60000"/>
              <a:lumOff val="40000"/>
              <a:alpha val="9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accent3">
                  <a:lumMod val="50000"/>
                </a:schemeClr>
              </a:solidFill>
            </a:endParaRPr>
          </a:p>
          <a:p>
            <a:pPr algn="ctr"/>
            <a:endParaRPr lang="en-US" dirty="0">
              <a:solidFill>
                <a:schemeClr val="accent3">
                  <a:lumMod val="50000"/>
                </a:schemeClr>
              </a:solidFill>
            </a:endParaRPr>
          </a:p>
        </p:txBody>
      </p:sp>
      <p:sp>
        <p:nvSpPr>
          <p:cNvPr id="112" name="Oval 111"/>
          <p:cNvSpPr/>
          <p:nvPr/>
        </p:nvSpPr>
        <p:spPr>
          <a:xfrm rot="13331443">
            <a:off x="2942837" y="4728895"/>
            <a:ext cx="426872" cy="547841"/>
          </a:xfrm>
          <a:prstGeom prst="ellipse">
            <a:avLst/>
          </a:prstGeom>
          <a:solidFill>
            <a:srgbClr val="FFFF00"/>
          </a:solidFill>
          <a:ln w="12700">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p:txBody>
      </p:sp>
      <p:sp>
        <p:nvSpPr>
          <p:cNvPr id="113" name="Freeform 112"/>
          <p:cNvSpPr/>
          <p:nvPr/>
        </p:nvSpPr>
        <p:spPr>
          <a:xfrm flipV="1">
            <a:off x="3300488" y="4047102"/>
            <a:ext cx="45719" cy="468937"/>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3567499" flipH="1" flipV="1">
            <a:off x="2590545" y="4130537"/>
            <a:ext cx="366395" cy="1023930"/>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flipH="1">
            <a:off x="2184821" y="5165956"/>
            <a:ext cx="640416" cy="974065"/>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38100" cmpd="dbl">
            <a:solidFill>
              <a:schemeClr val="tx1"/>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flipH="1" flipV="1">
            <a:off x="3293530" y="4591559"/>
            <a:ext cx="109515" cy="1430211"/>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3529857" y="4674361"/>
            <a:ext cx="636913" cy="1453839"/>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rot="2889006" flipH="1" flipV="1">
            <a:off x="2305718" y="4748447"/>
            <a:ext cx="654522" cy="507822"/>
          </a:xfrm>
          <a:custGeom>
            <a:avLst/>
            <a:gdLst>
              <a:gd name="connsiteX0" fmla="*/ 0 w 191193"/>
              <a:gd name="connsiteY0" fmla="*/ 556953 h 556953"/>
              <a:gd name="connsiteX1" fmla="*/ 83128 w 191193"/>
              <a:gd name="connsiteY1" fmla="*/ 182880 h 556953"/>
              <a:gd name="connsiteX2" fmla="*/ 191193 w 191193"/>
              <a:gd name="connsiteY2" fmla="*/ 0 h 556953"/>
            </a:gdLst>
            <a:ahLst/>
            <a:cxnLst>
              <a:cxn ang="0">
                <a:pos x="connsiteX0" y="connsiteY0"/>
              </a:cxn>
              <a:cxn ang="0">
                <a:pos x="connsiteX1" y="connsiteY1"/>
              </a:cxn>
              <a:cxn ang="0">
                <a:pos x="connsiteX2" y="connsiteY2"/>
              </a:cxn>
            </a:cxnLst>
            <a:rect l="l" t="t" r="r" b="b"/>
            <a:pathLst>
              <a:path w="191193" h="556953">
                <a:moveTo>
                  <a:pt x="0" y="556953"/>
                </a:moveTo>
                <a:cubicBezTo>
                  <a:pt x="25631" y="416329"/>
                  <a:pt x="51262" y="275706"/>
                  <a:pt x="83128" y="182880"/>
                </a:cubicBezTo>
                <a:cubicBezTo>
                  <a:pt x="114994" y="90054"/>
                  <a:pt x="153093" y="45027"/>
                  <a:pt x="191193" y="0"/>
                </a:cubicBezTo>
              </a:path>
            </a:pathLst>
          </a:custGeom>
          <a:noFill/>
          <a:ln w="19050">
            <a:solidFill>
              <a:schemeClr val="tx1">
                <a:lumMod val="95000"/>
                <a:lumOff val="5000"/>
              </a:schemeClr>
            </a:solidFill>
            <a:prstDash val="dash"/>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rot="6336465" flipH="1" flipV="1">
            <a:off x="2621862" y="5460796"/>
            <a:ext cx="1010997" cy="429710"/>
          </a:xfrm>
          <a:custGeom>
            <a:avLst/>
            <a:gdLst>
              <a:gd name="connsiteX0" fmla="*/ 0 w 191193"/>
              <a:gd name="connsiteY0" fmla="*/ 556953 h 556953"/>
              <a:gd name="connsiteX1" fmla="*/ 83128 w 191193"/>
              <a:gd name="connsiteY1" fmla="*/ 182880 h 556953"/>
              <a:gd name="connsiteX2" fmla="*/ 191193 w 191193"/>
              <a:gd name="connsiteY2" fmla="*/ 0 h 556953"/>
            </a:gdLst>
            <a:ahLst/>
            <a:cxnLst>
              <a:cxn ang="0">
                <a:pos x="connsiteX0" y="connsiteY0"/>
              </a:cxn>
              <a:cxn ang="0">
                <a:pos x="connsiteX1" y="connsiteY1"/>
              </a:cxn>
              <a:cxn ang="0">
                <a:pos x="connsiteX2" y="connsiteY2"/>
              </a:cxn>
            </a:cxnLst>
            <a:rect l="l" t="t" r="r" b="b"/>
            <a:pathLst>
              <a:path w="191193" h="556953">
                <a:moveTo>
                  <a:pt x="0" y="556953"/>
                </a:moveTo>
                <a:cubicBezTo>
                  <a:pt x="25631" y="416329"/>
                  <a:pt x="51262" y="275706"/>
                  <a:pt x="83128" y="182880"/>
                </a:cubicBezTo>
                <a:cubicBezTo>
                  <a:pt x="114994" y="90054"/>
                  <a:pt x="153093" y="45027"/>
                  <a:pt x="191193" y="0"/>
                </a:cubicBezTo>
              </a:path>
            </a:pathLst>
          </a:custGeom>
          <a:noFill/>
          <a:ln w="19050">
            <a:solidFill>
              <a:schemeClr val="tx1"/>
            </a:solidFill>
            <a:prstDash val="dash"/>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5400000">
            <a:off x="8953397" y="-81676"/>
            <a:ext cx="361390" cy="742184"/>
          </a:xfrm>
          <a:prstGeom prst="ellipse">
            <a:avLst/>
          </a:prstGeom>
          <a:solidFill>
            <a:srgbClr val="FFFF00"/>
          </a:solidFill>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p:txBody>
      </p:sp>
      <p:sp>
        <p:nvSpPr>
          <p:cNvPr id="121" name="Oval 120"/>
          <p:cNvSpPr/>
          <p:nvPr/>
        </p:nvSpPr>
        <p:spPr>
          <a:xfrm>
            <a:off x="9674700" y="45974"/>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lumMod val="85000"/>
                    <a:lumOff val="15000"/>
                  </a:schemeClr>
                </a:solidFill>
              </a:rPr>
              <a:t>LEVEL 1</a:t>
            </a:r>
            <a:endParaRPr lang="en-US" sz="800" dirty="0">
              <a:solidFill>
                <a:schemeClr val="tx1">
                  <a:lumMod val="85000"/>
                  <a:lumOff val="15000"/>
                </a:schemeClr>
              </a:solidFill>
            </a:endParaRPr>
          </a:p>
        </p:txBody>
      </p:sp>
      <p:sp>
        <p:nvSpPr>
          <p:cNvPr id="122" name="Oval 121"/>
          <p:cNvSpPr/>
          <p:nvPr/>
        </p:nvSpPr>
        <p:spPr>
          <a:xfrm>
            <a:off x="8763000" y="567227"/>
            <a:ext cx="742184" cy="380447"/>
          </a:xfrm>
          <a:prstGeom prst="ellipse">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9703754" y="426417"/>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lumMod val="85000"/>
                    <a:lumOff val="15000"/>
                  </a:schemeClr>
                </a:solidFill>
              </a:rPr>
              <a:t>LEVEL 2</a:t>
            </a:r>
            <a:endParaRPr lang="en-US" sz="800" dirty="0">
              <a:solidFill>
                <a:schemeClr val="tx1">
                  <a:lumMod val="85000"/>
                  <a:lumOff val="15000"/>
                </a:schemeClr>
              </a:solidFill>
            </a:endParaRPr>
          </a:p>
        </p:txBody>
      </p:sp>
      <p:sp>
        <p:nvSpPr>
          <p:cNvPr id="124" name="Freeform 123"/>
          <p:cNvSpPr/>
          <p:nvPr/>
        </p:nvSpPr>
        <p:spPr>
          <a:xfrm flipV="1">
            <a:off x="4860538" y="4592548"/>
            <a:ext cx="771687" cy="45719"/>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rot="11791838" flipH="1" flipV="1">
            <a:off x="5176573" y="4705834"/>
            <a:ext cx="405601" cy="120380"/>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rot="20179442">
            <a:off x="2658086" y="5198434"/>
            <a:ext cx="1494713" cy="461665"/>
          </a:xfrm>
          <a:prstGeom prst="rect">
            <a:avLst/>
          </a:prstGeom>
          <a:noFill/>
        </p:spPr>
        <p:txBody>
          <a:bodyPr wrap="square" rtlCol="0">
            <a:spAutoFit/>
          </a:bodyPr>
          <a:lstStyle/>
          <a:p>
            <a:r>
              <a:rPr lang="en-US" sz="2400" dirty="0">
                <a:solidFill>
                  <a:schemeClr val="tx2">
                    <a:lumMod val="50000"/>
                  </a:schemeClr>
                </a:solidFill>
              </a:rPr>
              <a:t>Platform</a:t>
            </a:r>
            <a:endParaRPr lang="en-US" sz="2400" dirty="0">
              <a:solidFill>
                <a:schemeClr val="tx2">
                  <a:lumMod val="50000"/>
                </a:schemeClr>
              </a:solidFill>
            </a:endParaRPr>
          </a:p>
        </p:txBody>
      </p:sp>
      <p:sp>
        <p:nvSpPr>
          <p:cNvPr id="127" name="Oval 126"/>
          <p:cNvSpPr/>
          <p:nvPr/>
        </p:nvSpPr>
        <p:spPr>
          <a:xfrm>
            <a:off x="2459405" y="3245515"/>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lumMod val="85000"/>
                    <a:lumOff val="15000"/>
                  </a:schemeClr>
                </a:solidFill>
              </a:rPr>
              <a:t>WALKWAY TO </a:t>
            </a:r>
          </a:p>
          <a:p>
            <a:pPr algn="ctr"/>
            <a:r>
              <a:rPr lang="en-US" sz="800" dirty="0">
                <a:solidFill>
                  <a:schemeClr val="tx1">
                    <a:lumMod val="85000"/>
                    <a:lumOff val="15000"/>
                  </a:schemeClr>
                </a:solidFill>
              </a:rPr>
              <a:t>LEVEL 1</a:t>
            </a:r>
            <a:endParaRPr lang="en-US" sz="800" dirty="0">
              <a:solidFill>
                <a:schemeClr val="tx1">
                  <a:lumMod val="85000"/>
                  <a:lumOff val="15000"/>
                </a:schemeClr>
              </a:solidFill>
            </a:endParaRPr>
          </a:p>
        </p:txBody>
      </p:sp>
      <p:sp>
        <p:nvSpPr>
          <p:cNvPr id="129" name="Oval 128"/>
          <p:cNvSpPr/>
          <p:nvPr/>
        </p:nvSpPr>
        <p:spPr>
          <a:xfrm rot="5400000">
            <a:off x="2408908" y="882942"/>
            <a:ext cx="1035230" cy="755510"/>
          </a:xfrm>
          <a:prstGeom prst="ellipse">
            <a:avLst/>
          </a:prstGeom>
          <a:solidFill>
            <a:srgbClr val="7030A0"/>
          </a:solidFill>
          <a:ln w="9525">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p:txBody>
      </p:sp>
      <p:sp>
        <p:nvSpPr>
          <p:cNvPr id="133" name="Freeform 132"/>
          <p:cNvSpPr/>
          <p:nvPr/>
        </p:nvSpPr>
        <p:spPr>
          <a:xfrm rot="17832575" flipH="1" flipV="1">
            <a:off x="3140831" y="1381461"/>
            <a:ext cx="174615" cy="520374"/>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5400000">
            <a:off x="6500900" y="4540416"/>
            <a:ext cx="666174" cy="1034142"/>
          </a:xfrm>
          <a:prstGeom prst="ellipse">
            <a:avLst/>
          </a:prstGeom>
          <a:solidFill>
            <a:srgbClr val="7030A0"/>
          </a:solidFill>
          <a:ln w="9525">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p:txBody>
      </p:sp>
      <p:sp>
        <p:nvSpPr>
          <p:cNvPr id="135" name="Freeform 134"/>
          <p:cNvSpPr/>
          <p:nvPr/>
        </p:nvSpPr>
        <p:spPr>
          <a:xfrm rot="16531024" flipH="1" flipV="1">
            <a:off x="6327225" y="4563659"/>
            <a:ext cx="374283" cy="565750"/>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6341777" y="4922502"/>
            <a:ext cx="1074129"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bg1"/>
                </a:solidFill>
              </a:rPr>
              <a:t>Sidewalk</a:t>
            </a:r>
            <a:endParaRPr lang="en-US" sz="1600" dirty="0">
              <a:solidFill>
                <a:schemeClr val="bg1"/>
              </a:solidFill>
            </a:endParaRPr>
          </a:p>
        </p:txBody>
      </p:sp>
      <p:sp>
        <p:nvSpPr>
          <p:cNvPr id="137" name="Oval 136"/>
          <p:cNvSpPr/>
          <p:nvPr/>
        </p:nvSpPr>
        <p:spPr>
          <a:xfrm>
            <a:off x="2399665" y="972157"/>
            <a:ext cx="1074129"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bg1"/>
                </a:solidFill>
              </a:rPr>
              <a:t>Sidewalk</a:t>
            </a:r>
            <a:endParaRPr lang="en-US" sz="1600" dirty="0">
              <a:solidFill>
                <a:schemeClr val="bg1"/>
              </a:solidFill>
            </a:endParaRPr>
          </a:p>
        </p:txBody>
      </p:sp>
      <p:sp>
        <p:nvSpPr>
          <p:cNvPr id="138" name="Oval 137"/>
          <p:cNvSpPr/>
          <p:nvPr/>
        </p:nvSpPr>
        <p:spPr>
          <a:xfrm rot="16200000">
            <a:off x="3083638" y="3307257"/>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u="sng" dirty="0">
                <a:solidFill>
                  <a:schemeClr val="tx1">
                    <a:lumMod val="85000"/>
                    <a:lumOff val="15000"/>
                  </a:schemeClr>
                </a:solidFill>
              </a:rPr>
              <a:t>Entry</a:t>
            </a:r>
            <a:r>
              <a:rPr lang="en-US" sz="900" b="1" dirty="0">
                <a:solidFill>
                  <a:schemeClr val="tx1">
                    <a:lumMod val="85000"/>
                    <a:lumOff val="15000"/>
                  </a:schemeClr>
                </a:solidFill>
              </a:rPr>
              <a:t> steps LEVEL 2</a:t>
            </a:r>
            <a:endParaRPr lang="en-US" sz="900" b="1" dirty="0">
              <a:solidFill>
                <a:schemeClr val="tx1">
                  <a:lumMod val="85000"/>
                  <a:lumOff val="15000"/>
                </a:schemeClr>
              </a:solidFill>
            </a:endParaRPr>
          </a:p>
        </p:txBody>
      </p:sp>
      <p:sp>
        <p:nvSpPr>
          <p:cNvPr id="139" name="Oval 138"/>
          <p:cNvSpPr/>
          <p:nvPr/>
        </p:nvSpPr>
        <p:spPr>
          <a:xfrm rot="16200000">
            <a:off x="3072977" y="1814005"/>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u="sng" dirty="0">
                <a:solidFill>
                  <a:schemeClr val="tx1">
                    <a:lumMod val="85000"/>
                    <a:lumOff val="15000"/>
                  </a:schemeClr>
                </a:solidFill>
              </a:rPr>
              <a:t>Entry</a:t>
            </a:r>
            <a:r>
              <a:rPr lang="en-US" sz="900" b="1" dirty="0">
                <a:solidFill>
                  <a:schemeClr val="tx1">
                    <a:lumMod val="85000"/>
                    <a:lumOff val="15000"/>
                  </a:schemeClr>
                </a:solidFill>
              </a:rPr>
              <a:t> steps LEVEL  1</a:t>
            </a:r>
            <a:endParaRPr lang="en-US" sz="900" b="1" dirty="0">
              <a:solidFill>
                <a:schemeClr val="tx1">
                  <a:lumMod val="85000"/>
                  <a:lumOff val="15000"/>
                </a:schemeClr>
              </a:solidFill>
            </a:endParaRPr>
          </a:p>
        </p:txBody>
      </p:sp>
      <p:sp>
        <p:nvSpPr>
          <p:cNvPr id="142" name="Oval 141"/>
          <p:cNvSpPr/>
          <p:nvPr/>
        </p:nvSpPr>
        <p:spPr>
          <a:xfrm>
            <a:off x="2843075" y="4679414"/>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lumMod val="85000"/>
                    <a:lumOff val="15000"/>
                  </a:schemeClr>
                </a:solidFill>
              </a:rPr>
              <a:t>Steps to/from LEVEL 2</a:t>
            </a:r>
            <a:endParaRPr lang="en-US" sz="800" dirty="0">
              <a:solidFill>
                <a:schemeClr val="tx1">
                  <a:lumMod val="85000"/>
                  <a:lumOff val="15000"/>
                </a:schemeClr>
              </a:solidFill>
            </a:endParaRPr>
          </a:p>
        </p:txBody>
      </p:sp>
      <p:sp>
        <p:nvSpPr>
          <p:cNvPr id="143" name="Freeform 142"/>
          <p:cNvSpPr/>
          <p:nvPr/>
        </p:nvSpPr>
        <p:spPr>
          <a:xfrm rot="3501323" flipV="1">
            <a:off x="3562965" y="4147669"/>
            <a:ext cx="45719" cy="379553"/>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143"/>
          <p:cNvSpPr/>
          <p:nvPr/>
        </p:nvSpPr>
        <p:spPr>
          <a:xfrm rot="11184936" flipH="1" flipV="1">
            <a:off x="3726995" y="4226046"/>
            <a:ext cx="184363" cy="878600"/>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rot="6287688" flipH="1">
            <a:off x="2710257" y="3644151"/>
            <a:ext cx="670720" cy="1453528"/>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rot="15744584" flipH="1" flipV="1">
            <a:off x="3740624" y="4239159"/>
            <a:ext cx="89477" cy="744406"/>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rot="21425640" flipV="1">
            <a:off x="8857322" y="1246316"/>
            <a:ext cx="553540" cy="45719"/>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9411666" y="991692"/>
            <a:ext cx="1103934"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srgbClr val="FF0000"/>
                </a:solidFill>
              </a:rPr>
              <a:t>Passengers exiting from LEVEL 2</a:t>
            </a:r>
            <a:endParaRPr lang="en-US" sz="1100" dirty="0">
              <a:solidFill>
                <a:srgbClr val="FF0000"/>
              </a:solidFill>
            </a:endParaRPr>
          </a:p>
        </p:txBody>
      </p:sp>
      <p:sp>
        <p:nvSpPr>
          <p:cNvPr id="150" name="Freeform 149"/>
          <p:cNvSpPr/>
          <p:nvPr/>
        </p:nvSpPr>
        <p:spPr>
          <a:xfrm rot="2889006" flipH="1" flipV="1">
            <a:off x="8772692" y="3247455"/>
            <a:ext cx="429321" cy="433839"/>
          </a:xfrm>
          <a:custGeom>
            <a:avLst/>
            <a:gdLst>
              <a:gd name="connsiteX0" fmla="*/ 0 w 191193"/>
              <a:gd name="connsiteY0" fmla="*/ 556953 h 556953"/>
              <a:gd name="connsiteX1" fmla="*/ 83128 w 191193"/>
              <a:gd name="connsiteY1" fmla="*/ 182880 h 556953"/>
              <a:gd name="connsiteX2" fmla="*/ 191193 w 191193"/>
              <a:gd name="connsiteY2" fmla="*/ 0 h 556953"/>
            </a:gdLst>
            <a:ahLst/>
            <a:cxnLst>
              <a:cxn ang="0">
                <a:pos x="connsiteX0" y="connsiteY0"/>
              </a:cxn>
              <a:cxn ang="0">
                <a:pos x="connsiteX1" y="connsiteY1"/>
              </a:cxn>
              <a:cxn ang="0">
                <a:pos x="connsiteX2" y="connsiteY2"/>
              </a:cxn>
            </a:cxnLst>
            <a:rect l="l" t="t" r="r" b="b"/>
            <a:pathLst>
              <a:path w="191193" h="556953">
                <a:moveTo>
                  <a:pt x="0" y="556953"/>
                </a:moveTo>
                <a:cubicBezTo>
                  <a:pt x="25631" y="416329"/>
                  <a:pt x="51262" y="275706"/>
                  <a:pt x="83128" y="182880"/>
                </a:cubicBezTo>
                <a:cubicBezTo>
                  <a:pt x="114994" y="90054"/>
                  <a:pt x="153093" y="45027"/>
                  <a:pt x="191193" y="0"/>
                </a:cubicBezTo>
              </a:path>
            </a:pathLst>
          </a:custGeom>
          <a:noFill/>
          <a:ln w="19050">
            <a:solidFill>
              <a:schemeClr val="tx1">
                <a:lumMod val="95000"/>
                <a:lumOff val="5000"/>
              </a:schemeClr>
            </a:solidFill>
            <a:prstDash val="dash"/>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9265532" y="3185838"/>
            <a:ext cx="1219199" cy="7969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schemeClr val="tx1"/>
                </a:solidFill>
              </a:rPr>
              <a:t>Passengers changing to a train on the other level</a:t>
            </a:r>
            <a:endParaRPr lang="en-US" sz="1100" dirty="0">
              <a:solidFill>
                <a:schemeClr val="tx1"/>
              </a:solidFill>
            </a:endParaRPr>
          </a:p>
        </p:txBody>
      </p:sp>
      <p:sp>
        <p:nvSpPr>
          <p:cNvPr id="152" name="Freeform 151"/>
          <p:cNvSpPr/>
          <p:nvPr/>
        </p:nvSpPr>
        <p:spPr>
          <a:xfrm>
            <a:off x="7220487" y="1480855"/>
            <a:ext cx="513584" cy="45719"/>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3" name="Oval 152"/>
          <p:cNvSpPr/>
          <p:nvPr/>
        </p:nvSpPr>
        <p:spPr>
          <a:xfrm>
            <a:off x="7595119" y="1128099"/>
            <a:ext cx="1219199" cy="7969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solidFill>
                  <a:schemeClr val="tx1"/>
                </a:solidFill>
              </a:rPr>
              <a:t>Passengers Entering to LEVEL 2</a:t>
            </a:r>
            <a:endParaRPr lang="en-US" sz="1000" dirty="0">
              <a:solidFill>
                <a:schemeClr val="tx1"/>
              </a:solidFill>
            </a:endParaRPr>
          </a:p>
        </p:txBody>
      </p:sp>
      <p:sp>
        <p:nvSpPr>
          <p:cNvPr id="154" name="Freeform 153"/>
          <p:cNvSpPr/>
          <p:nvPr/>
        </p:nvSpPr>
        <p:spPr>
          <a:xfrm flipV="1">
            <a:off x="8872430" y="1780025"/>
            <a:ext cx="555444" cy="49951"/>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rgbClr val="FF0000"/>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9396009" y="1569620"/>
            <a:ext cx="1103934"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srgbClr val="FF0000"/>
                </a:solidFill>
              </a:rPr>
              <a:t>Passengers exiting from LEVEL 1</a:t>
            </a:r>
            <a:endParaRPr lang="en-US" sz="1100" dirty="0">
              <a:solidFill>
                <a:srgbClr val="FF0000"/>
              </a:solidFill>
            </a:endParaRPr>
          </a:p>
        </p:txBody>
      </p:sp>
      <p:sp>
        <p:nvSpPr>
          <p:cNvPr id="156" name="Freeform 155"/>
          <p:cNvSpPr/>
          <p:nvPr/>
        </p:nvSpPr>
        <p:spPr>
          <a:xfrm>
            <a:off x="7120373" y="2245339"/>
            <a:ext cx="513584" cy="45719"/>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15875">
            <a:solidFill>
              <a:schemeClr val="tx1"/>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7" name="Oval 156"/>
          <p:cNvSpPr/>
          <p:nvPr/>
        </p:nvSpPr>
        <p:spPr>
          <a:xfrm>
            <a:off x="7595119" y="1860117"/>
            <a:ext cx="1219199" cy="7969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solidFill>
                  <a:schemeClr val="tx1"/>
                </a:solidFill>
              </a:rPr>
              <a:t>Passengers Entering to LEVEL 1</a:t>
            </a:r>
            <a:endParaRPr lang="en-US" sz="1000" dirty="0">
              <a:solidFill>
                <a:schemeClr val="tx1"/>
              </a:solidFill>
            </a:endParaRPr>
          </a:p>
        </p:txBody>
      </p:sp>
      <p:sp>
        <p:nvSpPr>
          <p:cNvPr id="161" name="TextBox 160"/>
          <p:cNvSpPr txBox="1"/>
          <p:nvPr/>
        </p:nvSpPr>
        <p:spPr>
          <a:xfrm>
            <a:off x="4182588" y="288463"/>
            <a:ext cx="3695114" cy="954107"/>
          </a:xfrm>
          <a:prstGeom prst="rect">
            <a:avLst/>
          </a:prstGeom>
          <a:noFill/>
        </p:spPr>
        <p:txBody>
          <a:bodyPr wrap="none" rtlCol="0">
            <a:spAutoFit/>
          </a:bodyPr>
          <a:lstStyle/>
          <a:p>
            <a:r>
              <a:rPr lang="en-US" sz="1400" dirty="0"/>
              <a:t>Passenger exiting a train has three options</a:t>
            </a:r>
          </a:p>
          <a:p>
            <a:r>
              <a:rPr lang="en-US" sz="1400" dirty="0"/>
              <a:t>A – Switch to a train on the same level</a:t>
            </a:r>
          </a:p>
          <a:p>
            <a:r>
              <a:rPr lang="en-US" sz="1400" dirty="0"/>
              <a:t>B – Switch to a train on the other level</a:t>
            </a:r>
          </a:p>
          <a:p>
            <a:r>
              <a:rPr lang="en-US" sz="1400" dirty="0"/>
              <a:t>C – exit the station via the stairs or the elevators</a:t>
            </a:r>
            <a:endParaRPr lang="en-US" sz="1400" dirty="0"/>
          </a:p>
        </p:txBody>
      </p:sp>
      <p:sp>
        <p:nvSpPr>
          <p:cNvPr id="162" name="Oval 161"/>
          <p:cNvSpPr/>
          <p:nvPr/>
        </p:nvSpPr>
        <p:spPr>
          <a:xfrm>
            <a:off x="2548769" y="5306664"/>
            <a:ext cx="191718" cy="2462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a:t>
            </a:r>
            <a:endParaRPr lang="en-US" sz="1100" dirty="0">
              <a:solidFill>
                <a:schemeClr val="tx1"/>
              </a:solidFill>
            </a:endParaRPr>
          </a:p>
        </p:txBody>
      </p:sp>
      <p:sp>
        <p:nvSpPr>
          <p:cNvPr id="163" name="Oval 162"/>
          <p:cNvSpPr/>
          <p:nvPr/>
        </p:nvSpPr>
        <p:spPr>
          <a:xfrm>
            <a:off x="2933918" y="5634856"/>
            <a:ext cx="191718" cy="2462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B</a:t>
            </a:r>
            <a:endParaRPr lang="en-US" sz="1100" dirty="0">
              <a:solidFill>
                <a:schemeClr val="tx1"/>
              </a:solidFill>
            </a:endParaRPr>
          </a:p>
        </p:txBody>
      </p:sp>
      <p:sp>
        <p:nvSpPr>
          <p:cNvPr id="164" name="Oval 163"/>
          <p:cNvSpPr/>
          <p:nvPr/>
        </p:nvSpPr>
        <p:spPr>
          <a:xfrm>
            <a:off x="3425823" y="5547103"/>
            <a:ext cx="191718" cy="2462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a:t>
            </a:r>
            <a:endParaRPr lang="en-US" sz="1100" dirty="0">
              <a:solidFill>
                <a:schemeClr val="tx1"/>
              </a:solidFill>
            </a:endParaRPr>
          </a:p>
        </p:txBody>
      </p:sp>
      <p:sp>
        <p:nvSpPr>
          <p:cNvPr id="165" name="Oval 164"/>
          <p:cNvSpPr/>
          <p:nvPr/>
        </p:nvSpPr>
        <p:spPr>
          <a:xfrm>
            <a:off x="2569546" y="4946386"/>
            <a:ext cx="191718" cy="2462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B</a:t>
            </a:r>
            <a:endParaRPr lang="en-US" sz="1100" dirty="0">
              <a:solidFill>
                <a:schemeClr val="tx1"/>
              </a:solidFill>
            </a:endParaRPr>
          </a:p>
        </p:txBody>
      </p:sp>
      <p:sp>
        <p:nvSpPr>
          <p:cNvPr id="166" name="Oval 165"/>
          <p:cNvSpPr/>
          <p:nvPr/>
        </p:nvSpPr>
        <p:spPr>
          <a:xfrm>
            <a:off x="2489218" y="4457355"/>
            <a:ext cx="191718" cy="2462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a:t>
            </a:r>
            <a:endParaRPr lang="en-US" sz="1100" dirty="0">
              <a:solidFill>
                <a:schemeClr val="tx1"/>
              </a:solidFill>
            </a:endParaRPr>
          </a:p>
        </p:txBody>
      </p:sp>
      <p:pic>
        <p:nvPicPr>
          <p:cNvPr id="167" name="Picture 166"/>
          <p:cNvPicPr>
            <a:picLocks noChangeAspect="1"/>
          </p:cNvPicPr>
          <p:nvPr/>
        </p:nvPicPr>
        <p:blipFill rotWithShape="1">
          <a:blip r:embed="rId2">
            <a:extLst>
              <a:ext uri="{28A0092B-C50C-407E-A947-70E740481C1C}">
                <a14:useLocalDpi xmlns:a14="http://schemas.microsoft.com/office/drawing/2010/main" val="0"/>
              </a:ext>
            </a:extLst>
          </a:blip>
          <a:srcRect l="21594" t="21782" r="17621" b="12859"/>
          <a:stretch/>
        </p:blipFill>
        <p:spPr>
          <a:xfrm>
            <a:off x="4095167" y="1507795"/>
            <a:ext cx="2129890" cy="1717653"/>
          </a:xfrm>
          <a:prstGeom prst="rect">
            <a:avLst/>
          </a:prstGeom>
        </p:spPr>
      </p:pic>
      <p:sp>
        <p:nvSpPr>
          <p:cNvPr id="168" name="Freeform 167"/>
          <p:cNvSpPr/>
          <p:nvPr/>
        </p:nvSpPr>
        <p:spPr>
          <a:xfrm rot="3791888" flipH="1" flipV="1">
            <a:off x="8803844" y="2624000"/>
            <a:ext cx="313650" cy="454223"/>
          </a:xfrm>
          <a:custGeom>
            <a:avLst/>
            <a:gdLst>
              <a:gd name="connsiteX0" fmla="*/ 0 w 540327"/>
              <a:gd name="connsiteY0" fmla="*/ 1055716 h 1055716"/>
              <a:gd name="connsiteX1" fmla="*/ 49876 w 540327"/>
              <a:gd name="connsiteY1" fmla="*/ 482138 h 1055716"/>
              <a:gd name="connsiteX2" fmla="*/ 241069 w 540327"/>
              <a:gd name="connsiteY2" fmla="*/ 141316 h 1055716"/>
              <a:gd name="connsiteX3" fmla="*/ 540327 w 540327"/>
              <a:gd name="connsiteY3" fmla="*/ 0 h 1055716"/>
            </a:gdLst>
            <a:ahLst/>
            <a:cxnLst>
              <a:cxn ang="0">
                <a:pos x="connsiteX0" y="connsiteY0"/>
              </a:cxn>
              <a:cxn ang="0">
                <a:pos x="connsiteX1" y="connsiteY1"/>
              </a:cxn>
              <a:cxn ang="0">
                <a:pos x="connsiteX2" y="connsiteY2"/>
              </a:cxn>
              <a:cxn ang="0">
                <a:pos x="connsiteX3" y="connsiteY3"/>
              </a:cxn>
            </a:cxnLst>
            <a:rect l="l" t="t" r="r" b="b"/>
            <a:pathLst>
              <a:path w="540327" h="1055716">
                <a:moveTo>
                  <a:pt x="0" y="1055716"/>
                </a:moveTo>
                <a:cubicBezTo>
                  <a:pt x="4849" y="845127"/>
                  <a:pt x="9698" y="634538"/>
                  <a:pt x="49876" y="482138"/>
                </a:cubicBezTo>
                <a:cubicBezTo>
                  <a:pt x="90054" y="329738"/>
                  <a:pt x="159327" y="221672"/>
                  <a:pt x="241069" y="141316"/>
                </a:cubicBezTo>
                <a:cubicBezTo>
                  <a:pt x="322811" y="60960"/>
                  <a:pt x="497378" y="20782"/>
                  <a:pt x="540327" y="0"/>
                </a:cubicBezTo>
              </a:path>
            </a:pathLst>
          </a:custGeom>
          <a:noFill/>
          <a:ln w="38100" cmpd="dbl">
            <a:solidFill>
              <a:schemeClr val="tx1"/>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9142342" y="2415197"/>
            <a:ext cx="1219199" cy="7969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schemeClr val="tx1"/>
                </a:solidFill>
              </a:rPr>
              <a:t>Passengers switching to a train on the same level</a:t>
            </a:r>
            <a:endParaRPr lang="en-US" sz="1100" dirty="0">
              <a:solidFill>
                <a:schemeClr val="tx1"/>
              </a:solidFill>
            </a:endParaRPr>
          </a:p>
        </p:txBody>
      </p:sp>
      <p:pic>
        <p:nvPicPr>
          <p:cNvPr id="176" name="Picture 175"/>
          <p:cNvPicPr>
            <a:picLocks noChangeAspect="1"/>
          </p:cNvPicPr>
          <p:nvPr/>
        </p:nvPicPr>
        <p:blipFill>
          <a:blip r:embed="rId3"/>
          <a:stretch>
            <a:fillRect/>
          </a:stretch>
        </p:blipFill>
        <p:spPr>
          <a:xfrm>
            <a:off x="7628144" y="4252457"/>
            <a:ext cx="2923479" cy="2492146"/>
          </a:xfrm>
          <a:prstGeom prst="rect">
            <a:avLst/>
          </a:prstGeom>
        </p:spPr>
      </p:pic>
      <p:cxnSp>
        <p:nvCxnSpPr>
          <p:cNvPr id="179" name="Straight Arrow Connector 178"/>
          <p:cNvCxnSpPr>
            <a:stCxn id="36" idx="1"/>
          </p:cNvCxnSpPr>
          <p:nvPr/>
        </p:nvCxnSpPr>
        <p:spPr>
          <a:xfrm>
            <a:off x="5139625" y="5189887"/>
            <a:ext cx="4256385" cy="7508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8" name="Oval 197"/>
          <p:cNvSpPr/>
          <p:nvPr/>
        </p:nvSpPr>
        <p:spPr>
          <a:xfrm rot="13331443">
            <a:off x="8060763" y="3651877"/>
            <a:ext cx="426872" cy="547841"/>
          </a:xfrm>
          <a:prstGeom prst="ellipse">
            <a:avLst/>
          </a:prstGeom>
          <a:solidFill>
            <a:srgbClr val="FFFF00"/>
          </a:solidFill>
          <a:ln w="12700">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p:txBody>
      </p:sp>
      <p:sp>
        <p:nvSpPr>
          <p:cNvPr id="199" name="Oval 198"/>
          <p:cNvSpPr/>
          <p:nvPr/>
        </p:nvSpPr>
        <p:spPr>
          <a:xfrm>
            <a:off x="7961001" y="3602396"/>
            <a:ext cx="657787" cy="5556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lumMod val="85000"/>
                    <a:lumOff val="15000"/>
                  </a:schemeClr>
                </a:solidFill>
              </a:rPr>
              <a:t>Steps to/from LEVEL 2</a:t>
            </a:r>
            <a:endParaRPr lang="en-US" sz="800" dirty="0">
              <a:solidFill>
                <a:schemeClr val="tx1">
                  <a:lumMod val="85000"/>
                  <a:lumOff val="15000"/>
                </a:schemeClr>
              </a:solidFill>
            </a:endParaRPr>
          </a:p>
        </p:txBody>
      </p:sp>
      <p:cxnSp>
        <p:nvCxnSpPr>
          <p:cNvPr id="200" name="Straight Arrow Connector 199"/>
          <p:cNvCxnSpPr>
            <a:stCxn id="198" idx="1"/>
          </p:cNvCxnSpPr>
          <p:nvPr/>
        </p:nvCxnSpPr>
        <p:spPr>
          <a:xfrm>
            <a:off x="8255936" y="4170665"/>
            <a:ext cx="272414" cy="871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3766" y="285445"/>
            <a:ext cx="1443793" cy="369332"/>
          </a:xfrm>
          <a:prstGeom prst="rect">
            <a:avLst/>
          </a:prstGeom>
          <a:noFill/>
        </p:spPr>
        <p:txBody>
          <a:bodyPr wrap="none" rtlCol="0">
            <a:spAutoFit/>
          </a:bodyPr>
          <a:lstStyle/>
          <a:p>
            <a:r>
              <a:rPr lang="en-US" dirty="0" smtClean="0"/>
              <a:t>CIRCULATION</a:t>
            </a:r>
            <a:endParaRPr lang="en-US" dirty="0"/>
          </a:p>
        </p:txBody>
      </p:sp>
    </p:spTree>
    <p:extLst>
      <p:ext uri="{BB962C8B-B14F-4D97-AF65-F5344CB8AC3E}">
        <p14:creationId xmlns:p14="http://schemas.microsoft.com/office/powerpoint/2010/main" val="38621572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1007</Words>
  <Application>Microsoft Office PowerPoint</Application>
  <PresentationFormat>Widescreen</PresentationFormat>
  <Paragraphs>113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Agency FB</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 Jacob</dc:creator>
  <cp:lastModifiedBy>Emil Jacob</cp:lastModifiedBy>
  <cp:revision>3</cp:revision>
  <dcterms:created xsi:type="dcterms:W3CDTF">2017-11-29T03:07:54Z</dcterms:created>
  <dcterms:modified xsi:type="dcterms:W3CDTF">2017-11-29T03:20:46Z</dcterms:modified>
</cp:coreProperties>
</file>